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0"/>
  </p:notesMasterIdLst>
  <p:sldIdLst>
    <p:sldId id="289" r:id="rId2"/>
    <p:sldId id="266" r:id="rId3"/>
    <p:sldId id="263" r:id="rId4"/>
    <p:sldId id="284" r:id="rId5"/>
    <p:sldId id="291" r:id="rId6"/>
    <p:sldId id="288" r:id="rId7"/>
    <p:sldId id="279" r:id="rId8"/>
    <p:sldId id="290" r:id="rId9"/>
    <p:sldId id="283" r:id="rId10"/>
    <p:sldId id="286" r:id="rId11"/>
    <p:sldId id="287" r:id="rId12"/>
    <p:sldId id="299" r:id="rId13"/>
    <p:sldId id="275" r:id="rId14"/>
    <p:sldId id="285" r:id="rId15"/>
    <p:sldId id="297" r:id="rId16"/>
    <p:sldId id="292" r:id="rId17"/>
    <p:sldId id="295" r:id="rId18"/>
    <p:sldId id="30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802" autoAdjust="0"/>
  </p:normalViewPr>
  <p:slideViewPr>
    <p:cSldViewPr>
      <p:cViewPr varScale="1">
        <p:scale>
          <a:sx n="88" d="100"/>
          <a:sy n="88" d="100"/>
        </p:scale>
        <p:origin x="-6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49882-0D6B-45D4-9517-0ADE35372992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58781-9711-4797-A174-C56B88E4C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свете требований ФГОС перед учителем стоит задача создания условий для формирования у обучающихся универсальных учебных действий. Процесс</a:t>
            </a:r>
            <a:r>
              <a:rPr lang="ru-RU" baseline="0" dirty="0" smtClean="0"/>
              <a:t> </a:t>
            </a:r>
            <a:r>
              <a:rPr lang="ru-RU" dirty="0" smtClean="0"/>
              <a:t> обучения  должен строиться на  основе самостоятельной познавательной деятельности детей, что возможно реализовать в процессе проектной работы. Этот вид деятельности предоставляет  условия для развития  творческих способностей, критического мышления, позволяет</a:t>
            </a:r>
            <a:r>
              <a:rPr lang="ru-RU" baseline="0" dirty="0" smtClean="0"/>
              <a:t> </a:t>
            </a:r>
            <a:r>
              <a:rPr lang="ru-RU" dirty="0" smtClean="0"/>
              <a:t> увидеть  и  сформулировать проблему, спланировать ход ее решения, свободно  ориентируясь в информационном пространстве, привлекая знания из разных областей.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Одним из видов исследовательских работ является экскурсия, которая помимо познавательного, имеет и воспитательный потенциал. Успех проведения экскурсии во многом  зависит от предварительной подготовки к ней. </a:t>
            </a:r>
            <a:endParaRPr lang="ru-RU" dirty="0" smtClean="0"/>
          </a:p>
          <a:p>
            <a:r>
              <a:rPr lang="ru-RU" dirty="0" smtClean="0"/>
              <a:t>При</a:t>
            </a:r>
            <a:r>
              <a:rPr lang="ru-RU" baseline="0" dirty="0" smtClean="0"/>
              <a:t> </a:t>
            </a:r>
            <a:r>
              <a:rPr lang="ru-RU" dirty="0" smtClean="0"/>
              <a:t>подготовке к экскурсиям мы обязательно работаем с определителями электронных приложений к учебникам. Они содержат </a:t>
            </a:r>
            <a:r>
              <a:rPr lang="ru-RU" baseline="0" dirty="0" smtClean="0"/>
              <a:t>красочные иллюстрации, </a:t>
            </a:r>
            <a:r>
              <a:rPr lang="ru-RU" dirty="0" smtClean="0"/>
              <a:t>систематическую характеристику объектов</a:t>
            </a:r>
            <a:r>
              <a:rPr lang="ru-RU" baseline="0" dirty="0" smtClean="0"/>
              <a:t> и </a:t>
            </a:r>
            <a:r>
              <a:rPr lang="ru-RU" dirty="0" smtClean="0"/>
              <a:t>статьи с описанием таксонов различного уровня. </a:t>
            </a:r>
          </a:p>
          <a:p>
            <a:r>
              <a:rPr lang="ru-RU" dirty="0" smtClean="0"/>
              <a:t>При работе на природе используем книги-определители, которые верно служат уже не одному поколению наших исследователей.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Экскурсии, лабораторные и практические работы на уроке проходят с использованием тетради-практикума.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Четкие, понятные инструкции по выполнению работы, рекомендации по формулировке выводов позволяют обучающимся выделить из наблюдений главное, сравнить, установить связь между объектами.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Лабораторные работы, которые мы проводим в классе чаще носят именно исследовательский характер.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В тетради-практикуме  в разделе «Летние задания» приведены возможные темы самостоятельных исследований.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В тетради для 8 класса есть раздел «Самонаблюдения», работы которого могут использоваться как основа для мини-проектов.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В тетради для  9 класса в разделе «Проектная деятельность» прописаны цель, ход работы, указаны основные направления выводов, выполняя  которые, учащийся приобретает  навыки грамотного оформления исследования. 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Экскурсии в тетради-практикуме ориентированы на изучение родного края, что позволяет сделать предложенные  исследования значимыми</a:t>
            </a:r>
            <a:r>
              <a:rPr lang="ru-RU" baseline="0" dirty="0" smtClean="0"/>
              <a:t> для школьников. </a:t>
            </a:r>
            <a:r>
              <a:rPr lang="ru-RU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Селковское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сельское  поселение  находится на севере Сергиево-Посадского района, где расположены особо ценные природные объекты - уникальные ландшафты, места обитания редких и исчезающих видов растений и животных. В границах нашего поселения находится большинство охраняемых природных территорий района, населенных редкими животных и растениями. Не удивительно, что свои исследования наши ребята посвящают изучению родной природы.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Темы проектов говорят сами за себя: «Удивительные грибы Радонежского края»,  «Влияние синтетических моющих средств на экосистему пруда д. Селково», «Изучение загрязненности воздуха д.Селково» и др. 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 «Заказники  Сергиево-Посадского района» вышел за рамки нашей школы, объединив участников районного проекта «Эко-край», он завершился муниципальной конференцией.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Овладев навыками работы в сети Интернет, мы успешно приняли участие в ряде дистанционных проектов.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 итогам  восьмого сезона Международного проекта «Весна идет!»  наша школа вошла в число 20 образовательных учреждений страны, которые взяли на себя роль координаторов акции на местах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 внесли наибольший вклад в победу России. </a:t>
            </a:r>
            <a:r>
              <a:rPr lang="en-US" dirty="0" smtClean="0"/>
              <a:t>http://www.rbcu.ru/news/press/25154/</a:t>
            </a:r>
            <a:r>
              <a:rPr lang="ru-RU" dirty="0" smtClean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Проекты наших учащихся за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многие годы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удостоились высокой оценки как за содержание, так  и за умелое  представление результатов в формате новых информационных технологий.</a:t>
            </a:r>
          </a:p>
          <a:p>
            <a:pPr lvl="0"/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Проектная деятельность находит широкое применение как</a:t>
            </a:r>
            <a:r>
              <a:rPr lang="ru-RU" baseline="0" dirty="0" smtClean="0"/>
              <a:t> </a:t>
            </a:r>
            <a:r>
              <a:rPr lang="ru-RU" dirty="0" smtClean="0"/>
              <a:t>на уроке, так и во внеурочной деятельности, она возможна на любом этапе обучения. Участие в проекте позволяет детям приобрести уникальный опыт, который невозможен при других формах обучения, в том числе опыт социализации.  </a:t>
            </a:r>
          </a:p>
          <a:p>
            <a:r>
              <a:rPr lang="ru-RU" dirty="0" smtClean="0"/>
              <a:t>Всем хорошо знакомы проекты, которые выполняются на обобщающих уроках, поэтому  я расскажу о том, как мы применяем этот вид</a:t>
            </a:r>
            <a:r>
              <a:rPr lang="ru-RU" baseline="0" dirty="0" smtClean="0"/>
              <a:t> деятельности при изучении нового материала и вне урока. </a:t>
            </a:r>
          </a:p>
          <a:p>
            <a:r>
              <a:rPr lang="ru-RU" baseline="0" dirty="0" smtClean="0"/>
              <a:t>Урок изучения нового базируется  на групповой работе. Как правило, группы выполняют то или иное ролевое задание, результаты обсуждаются  совместно в ходе дискуссии, формулируются выводы по уроку. </a:t>
            </a:r>
          </a:p>
          <a:p>
            <a:r>
              <a:rPr lang="ru-RU" baseline="0" dirty="0" smtClean="0"/>
              <a:t>Пример урока «Следствие ведут Знатоки»  -  </a:t>
            </a:r>
            <a:r>
              <a:rPr lang="en-US" baseline="0" dirty="0" smtClean="0"/>
              <a:t>http://bio.1september.ru/view_article.php?ID=200204702</a:t>
            </a:r>
            <a:r>
              <a:rPr lang="ru-RU" baseline="0" dirty="0" smtClean="0"/>
              <a:t>  </a:t>
            </a:r>
          </a:p>
          <a:p>
            <a:r>
              <a:rPr lang="ru-RU" baseline="0" dirty="0" smtClean="0"/>
              <a:t> </a:t>
            </a:r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Творческие  проекты, выполненные дома, озвучиваются на уроках при изучении многообразия организмов. Примером такой деятельности является составление рассказов-загадок, включающих описание биологических объектов, что требует работы с различными источниками информации. Важное место среди последних занимают книги серии «Твой кругозор» , книги для чтения  и другая литература издательства «Просвещение», которая имеется в т.ч.  и в кабинете биологии и используется на занятиях кружка. </a:t>
            </a:r>
          </a:p>
          <a:p>
            <a:r>
              <a:rPr lang="ru-RU" dirty="0" smtClean="0"/>
              <a:t>Представляя продукт самостоятельной деятельности, обучающиеся оценивают работы </a:t>
            </a:r>
            <a:r>
              <a:rPr lang="ru-RU" baseline="0" dirty="0" smtClean="0"/>
              <a:t>одноклассников, отмечают их достоинства и недостатки , формируя </a:t>
            </a:r>
            <a:r>
              <a:rPr lang="ru-RU" sz="1200" dirty="0" smtClean="0">
                <a:latin typeface="Times New Roman" pitchFamily="18" charset="0"/>
              </a:rPr>
              <a:t>умения правильно выражать свои мысли,  слышать, слушать и понимать партнера, уважать его мнение.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Творческие</a:t>
            </a:r>
            <a:r>
              <a:rPr lang="ru-RU" baseline="0" dirty="0" smtClean="0"/>
              <a:t> проекты, реализуемые нами, включают, например, написание сценариев для выступлений экологического театра школы, создание листовок, плакатов  и рисунков на определенную тему. </a:t>
            </a:r>
            <a:endParaRPr lang="ru-RU" dirty="0" smtClean="0"/>
          </a:p>
          <a:p>
            <a:r>
              <a:rPr lang="ru-RU" dirty="0" smtClean="0"/>
              <a:t>Проектная деятельность предоставляет возможность самореализоваться  детям с различными интересами. </a:t>
            </a:r>
            <a:r>
              <a:rPr lang="ru-RU" baseline="0" dirty="0" smtClean="0"/>
              <a:t>Перед вами работы детей, представленные на ежегодной выставке «Забытым  вещам – вторую жизнь»  в 2012-2013 учебном году.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Темы для исследовательских</a:t>
            </a:r>
            <a:r>
              <a:rPr lang="ru-RU" baseline="0" dirty="0" smtClean="0"/>
              <a:t> </a:t>
            </a:r>
            <a:r>
              <a:rPr lang="ru-RU" dirty="0" smtClean="0"/>
              <a:t>проектов нередко подсказывает материал учебников УМК «Сферы», по которому мы сейчас занимаемся. Каждый</a:t>
            </a:r>
            <a:r>
              <a:rPr lang="ru-RU" baseline="0" dirty="0" smtClean="0"/>
              <a:t> </a:t>
            </a:r>
            <a:r>
              <a:rPr lang="ru-RU" dirty="0" smtClean="0"/>
              <a:t>параграф</a:t>
            </a:r>
            <a:r>
              <a:rPr lang="ru-RU" baseline="0" dirty="0" smtClean="0"/>
              <a:t> учебника начинается с информации, которую можно использовать для создания проблемной ситуации. </a:t>
            </a:r>
            <a:r>
              <a:rPr lang="ru-RU" dirty="0" smtClean="0"/>
              <a:t>Лаконичное, четкое изложение содержания отличается  формулировками, которые не могут не заинтересовать ребенка. </a:t>
            </a:r>
          </a:p>
          <a:p>
            <a:r>
              <a:rPr lang="ru-RU" dirty="0" smtClean="0"/>
              <a:t>Так в параграфе 13  «Отдел моховидные» учебника  7 класса «Разнообразие живых организмов»   есть фраза о том, что мхи – «…лилипуты  растительного мира». После того, как она была озвучена, родился проект, в ходе которого обучающиеся выяснили причину невысокого «роста» мхов, для чего выдвигали гипотезы,</a:t>
            </a:r>
            <a:r>
              <a:rPr lang="ru-RU" baseline="0" dirty="0" smtClean="0"/>
              <a:t> собирали необходимую информацию, используя в т.ч и электронное приложение к учебнику 6 класса, с помощью которого  вспоминали материал о растительных тканях. Опираясь на Приложение </a:t>
            </a:r>
            <a:r>
              <a:rPr lang="en-US" baseline="0" dirty="0" smtClean="0"/>
              <a:t>II</a:t>
            </a:r>
            <a:r>
              <a:rPr lang="ru-RU" baseline="0" dirty="0" smtClean="0"/>
              <a:t> к учебнику 7 класса, обсудили продолжительность существования  таксона на планете.  В тетради-практикуме выполнили лабораторную работу.   В итоге этой деятельности был получен эмоциональный отклик,  сформировано иное отношение к мхам, на которые прежде некоторые ребята даже  внимания не обращали, </a:t>
            </a:r>
          </a:p>
          <a:p>
            <a:r>
              <a:rPr lang="ru-RU" baseline="0" dirty="0" smtClean="0"/>
              <a:t>Параграф «Ритмичная деятельность организма» в учебнике 9 кл «Живые системы и экосистемы», стал основой для проекта «Биоритмы и успеваемость»  и т.п.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Один из таких проектов, выполненный во внеурочное время, родился  после знакомства с иллюстрациями электронного приложения (ЭП) к учебнику 7 класса «Разнообразие живых организмов» по теме «Доказательства эволюции» . Как оказалось, на территории нашего поселения можно найти немало следов  прошлого, составляющих  страницы «каменной</a:t>
            </a:r>
            <a:r>
              <a:rPr lang="ru-RU" baseline="0" dirty="0" smtClean="0"/>
              <a:t> летописи».  Автору работы удалось представить, как выглядела территория нашего района миллионы лет назад, как она изменялась вплоть  до наших дней. Презентация  результатов исследования  на ежегодной конференции  участников муниципального проекта «ЭКО-КРАЙ»  прошла успешно, автор был удостоен диплома первой степени.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Серьезные исследования не возможны без овладения основами методики их проведения. В связи с этим особого внимания заслуживает рубрика учебника «Мои биологические исследования» , в которой обучающимся предлагаются разнообразные задания, в том числе и практического характера. Они, не дублируя</a:t>
            </a:r>
            <a:r>
              <a:rPr lang="ru-RU" baseline="0" dirty="0" smtClean="0"/>
              <a:t> лабораторные или практические работы, ориентируют на формирование исследовательских УУД.</a:t>
            </a:r>
            <a:endParaRPr lang="ru-RU" dirty="0" smtClean="0"/>
          </a:p>
          <a:p>
            <a:r>
              <a:rPr lang="ru-RU" dirty="0" smtClean="0"/>
              <a:t>Ученику предоставляется возможность сделать свое, пусть пока маленькое, но уже открытие! Ведь подготовка исследования – тоже проект.  Многие ребята с удовольствие выполняют практические задания самостоятельно, представляя результаты </a:t>
            </a:r>
            <a:r>
              <a:rPr lang="ru-RU" baseline="0" dirty="0" smtClean="0"/>
              <a:t>на уроках, а самые интересные работы рекомендуются для участия в ежегодной научно-практической конференции НИОУ «Исток» МКОУ «Селковская ООШ».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подготовке к выполнению проектных работ (и  инструментальных исследований в том числе) мы используем и  электронные  пособия библиотеки «Просвещение», которые  предоставляют обучающимся хорошо организованную информацию: образцы описания фактов, процессов, явлений и позволяют натренировать  навыки основных операций, необходимых исследователю в ходе просмотра демонстраций анимационных  экспериментов.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ЭП к учебникам УМК «Сферы» содержат раздел «Практикум»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 лабораторными и практическими работами  в интерактивном режиме, перечень которых иной, нежели в тетради практикуме. Работа с «Практикумом» позволяет обучающимся  самостоятельно подготовиться  к выполнению реального эксперимента, и , что немаловажно, оценить полученные результаты.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помощью ЭП можно отобрать материалы, необходимые для изучения конкретной темы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представить их на уроке. Если ученик решил выполнить самостоятельное серьезное исследование,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информации ЭП ему мало, то поиск информации облегчат ссылки на интернет-ресурсы. 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Наличие ссылок на достоверные, серьезные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интернет-источники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информации учит критически подходить к содержанию материала, выбирая необходимое, оценивая содержание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отсекая лишнее. 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58781-9711-4797-A174-C56B88E4C8E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sv.ru/about.aspx?ob_no=206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projects.edu.yar.ru/biology/11-12/tur1/members.html" TargetMode="External"/><Relationship Id="rId5" Type="http://schemas.openxmlformats.org/officeDocument/2006/relationships/hyperlink" Target="http://www.rbcu.ru/news/press/25154/" TargetMode="External"/><Relationship Id="rId4" Type="http://schemas.openxmlformats.org/officeDocument/2006/relationships/hyperlink" Target="http://bio.1september.ru/view_article.php?ID=20020470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714480" y="5286388"/>
            <a:ext cx="6000792" cy="92869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221457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1"/>
                </a:solidFill>
              </a:rPr>
              <a:t>Организация проектной деятельности учащихся</a:t>
            </a:r>
            <a:br>
              <a:rPr lang="ru-RU" sz="3600" dirty="0" smtClean="0">
                <a:solidFill>
                  <a:schemeClr val="accent1"/>
                </a:solidFill>
              </a:rPr>
            </a:br>
            <a:r>
              <a:rPr lang="ru-RU" sz="3600" dirty="0" smtClean="0">
                <a:solidFill>
                  <a:schemeClr val="accent1"/>
                </a:solidFill>
              </a:rPr>
              <a:t> с использованием  учебных пособий  издательства «Просвещение» </a:t>
            </a:r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5429264"/>
            <a:ext cx="6143668" cy="71438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2100" dirty="0" smtClean="0">
                <a:solidFill>
                  <a:schemeClr val="tx1"/>
                </a:solidFill>
              </a:rPr>
              <a:t>Учитель биологии МКОУ « Селковская ООШ»</a:t>
            </a:r>
          </a:p>
          <a:p>
            <a:pPr algn="ctr"/>
            <a:r>
              <a:rPr lang="ru-RU" sz="2100" dirty="0" smtClean="0">
                <a:solidFill>
                  <a:schemeClr val="tx1"/>
                </a:solidFill>
              </a:rPr>
              <a:t> Сергиево-Посадского  района Московской области </a:t>
            </a:r>
          </a:p>
          <a:p>
            <a:pPr algn="ctr"/>
            <a:r>
              <a:rPr lang="ru-RU" sz="2100" dirty="0" smtClean="0">
                <a:solidFill>
                  <a:schemeClr val="tx1"/>
                </a:solidFill>
              </a:rPr>
              <a:t>Ерёмина Любовь Анатольевна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День  издательства «Просвещение» для ассоциации учителей биологии г.Москвы</a:t>
            </a:r>
            <a:r>
              <a:rPr lang="ru-RU" sz="1600" b="1" dirty="0" smtClean="0"/>
              <a:t> </a:t>
            </a:r>
            <a:endParaRPr lang="ru-RU" sz="1600" b="1" dirty="0"/>
          </a:p>
        </p:txBody>
      </p:sp>
      <p:grpSp>
        <p:nvGrpSpPr>
          <p:cNvPr id="5" name="Группа 7"/>
          <p:cNvGrpSpPr/>
          <p:nvPr/>
        </p:nvGrpSpPr>
        <p:grpSpPr>
          <a:xfrm>
            <a:off x="2714612" y="3571876"/>
            <a:ext cx="3571900" cy="1571636"/>
            <a:chOff x="3143240" y="4357694"/>
            <a:chExt cx="2727632" cy="100013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email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3143240" y="4357694"/>
              <a:ext cx="2727632" cy="1000132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5357818" y="5214950"/>
              <a:ext cx="500066" cy="14287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643174" y="6550223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31 .10.2013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Определители </a:t>
            </a:r>
            <a:endParaRPr lang="ru-RU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email">
            <a:lum bright="-18000" contrast="18000"/>
          </a:blip>
          <a:srcRect/>
          <a:stretch>
            <a:fillRect/>
          </a:stretch>
        </p:blipFill>
        <p:spPr>
          <a:xfrm>
            <a:off x="2553324" y="1068835"/>
            <a:ext cx="3987815" cy="2288727"/>
          </a:xfrm>
          <a:prstGeom prst="rect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53588" y="2071678"/>
            <a:ext cx="3097168" cy="2174607"/>
          </a:xfrm>
          <a:prstGeom prst="rect">
            <a:avLst/>
          </a:prstGeom>
          <a:noFill/>
          <a:ln w="952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642918"/>
            <a:ext cx="1357322" cy="198750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472" y="1428736"/>
            <a:ext cx="1268460" cy="18573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34" y="2500306"/>
            <a:ext cx="1245408" cy="17145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8596" y="3286124"/>
            <a:ext cx="1357322" cy="187629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28596" y="4500570"/>
            <a:ext cx="1357322" cy="182592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Picture 1025" descr="el_pril4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053786" y="3357562"/>
            <a:ext cx="2161552" cy="1576473"/>
          </a:xfrm>
          <a:prstGeom prst="rect">
            <a:avLst/>
          </a:prstGeom>
          <a:noFill/>
          <a:ln w="952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3214678" y="4929198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286116" y="5143512"/>
            <a:ext cx="507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Работа с определителем – обязательный компонент деятельности исследователя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4243572" y="1142984"/>
            <a:ext cx="3711040" cy="4286280"/>
          </a:xfrm>
          <a:prstGeom prst="rect">
            <a:avLst/>
          </a:prstGeom>
          <a:noFill/>
          <a:ln w="952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00232" y="3929066"/>
            <a:ext cx="1214446" cy="161926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Тетрадь-практикум и УУД 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00166" y="2857496"/>
            <a:ext cx="1428760" cy="185330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42976" y="1857364"/>
            <a:ext cx="1446620" cy="192882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34" y="1000108"/>
            <a:ext cx="1478767" cy="20002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3071802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143240" y="4929198"/>
            <a:ext cx="528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Главная особенность содержания тетради-практикума  - ознакомление с методами исследования  в биологии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12508" cy="1051560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Изучаем природу родного края </a:t>
            </a:r>
            <a:endParaRPr lang="ru-RU" dirty="0"/>
          </a:p>
        </p:txBody>
      </p:sp>
      <p:pic>
        <p:nvPicPr>
          <p:cNvPr id="3074" name="Picture 2" descr="C:\Documents and Settings\мама\Рабочий стол\Рисунок4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651233" y="1142984"/>
            <a:ext cx="7887572" cy="481544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286116" y="4929198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Многие обучающиеся посвятили свои исследования изучению  природы поселения и нашего  района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мама\Мои документы\1. мамино\творческая лаборатория\7 год\СТЕНД ПОСЕЛЕНИЯ\фото на стенд\озеро Заболотское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928803"/>
            <a:ext cx="3714776" cy="2846530"/>
          </a:xfrm>
          <a:prstGeom prst="rect">
            <a:avLst/>
          </a:prstGeom>
          <a:noFill/>
        </p:spPr>
      </p:pic>
      <p:pic>
        <p:nvPicPr>
          <p:cNvPr id="1026" name="Picture 2" descr="C:\Documents and Settings\мама\Рабочий стол\щкольные фото просл четверть\IMG_18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lum bright="10000"/>
          </a:blip>
          <a:srcRect/>
          <a:stretch>
            <a:fillRect/>
          </a:stretch>
        </p:blipFill>
        <p:spPr bwMode="auto">
          <a:xfrm rot="5400000">
            <a:off x="-357037" y="2071493"/>
            <a:ext cx="5000290" cy="3143272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071802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Социальная значимость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14678" y="4955457"/>
            <a:ext cx="5643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 нашем сельском поселении установлен информационный стенд, в содержании которого  использованы и материалы проектов</a:t>
            </a:r>
            <a:endParaRPr lang="ru-RU" sz="1600" dirty="0"/>
          </a:p>
        </p:txBody>
      </p:sp>
      <p:pic>
        <p:nvPicPr>
          <p:cNvPr id="5122" name="Picture 2" descr="C:\Documents and Settings\мама\Мои документы\1. мамино\творческая лаборатория\7 год\СТЕНД ПОСЕЛЕНИЯ\фото на стенд\ДУБНА.jpg"/>
          <p:cNvPicPr>
            <a:picLocks noChangeAspect="1" noChangeArrowheads="1"/>
          </p:cNvPicPr>
          <p:nvPr/>
        </p:nvPicPr>
        <p:blipFill>
          <a:blip r:embed="rId5" cstate="email">
            <a:lum contrast="-10000"/>
          </a:blip>
          <a:srcRect/>
          <a:stretch>
            <a:fillRect/>
          </a:stretch>
        </p:blipFill>
        <p:spPr bwMode="auto">
          <a:xfrm>
            <a:off x="4143372" y="1214420"/>
            <a:ext cx="2250504" cy="3000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2509993"/>
            <a:ext cx="5929354" cy="1285884"/>
          </a:xfrm>
          <a:prstGeom prst="rect">
            <a:avLst/>
          </a:prstGeom>
          <a:noFill/>
          <a:ln w="2857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Дистанционные проекты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1152671"/>
            <a:ext cx="8286809" cy="1214446"/>
          </a:xfrm>
          <a:prstGeom prst="rect">
            <a:avLst/>
          </a:prstGeom>
          <a:noFill/>
          <a:ln w="2857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071802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71736" y="3152935"/>
            <a:ext cx="5239977" cy="1561949"/>
          </a:xfrm>
          <a:prstGeom prst="rect">
            <a:avLst/>
          </a:prstGeom>
          <a:noFill/>
          <a:ln w="2857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57554" y="5000636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Дистанционные проекты формируют и опыт  сетевого  взаимодействия   </a:t>
            </a:r>
            <a:endParaRPr lang="ru-RU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45804" y="0"/>
            <a:ext cx="8612476" cy="1051560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Итоги проектной деятельности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14646" y="5143512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Итоги исследований были представлены  на различных уровнях</a:t>
            </a:r>
            <a:endParaRPr lang="ru-RU" sz="1600" dirty="0"/>
          </a:p>
        </p:txBody>
      </p:sp>
      <p:pic>
        <p:nvPicPr>
          <p:cNvPr id="1026" name="Picture 2" descr="C:\Documents and Settings\мама\Рабочий стол\Рисунок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clrChange>
              <a:clrFrom>
                <a:srgbClr val="E3DED1"/>
              </a:clrFrom>
              <a:clrTo>
                <a:srgbClr val="E3DED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244378"/>
            <a:ext cx="7268538" cy="497070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14646" y="5143512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Результаты  исследований были представлены</a:t>
            </a:r>
          </a:p>
          <a:p>
            <a:r>
              <a:rPr lang="ru-RU" sz="1600" dirty="0" smtClean="0"/>
              <a:t>на различных уровнях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Выводы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1643050"/>
            <a:ext cx="8187246" cy="550072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dirty="0" smtClean="0"/>
          </a:p>
          <a:p>
            <a:r>
              <a:rPr lang="ru-RU" sz="1800" dirty="0" smtClean="0"/>
              <a:t>В условиях модернизации образования проектирование становится основным видом познавательной деятельности обучающихся</a:t>
            </a:r>
          </a:p>
          <a:p>
            <a:r>
              <a:rPr lang="ru-RU" sz="1800" dirty="0" smtClean="0"/>
              <a:t> В ходе проектной деятельности развиваются творческие способности  обучающихся, формируются информационная и коммуникативная компетенции, совершенствуются исследовательские умения</a:t>
            </a:r>
          </a:p>
          <a:p>
            <a:r>
              <a:rPr lang="ru-RU" sz="1800" dirty="0" smtClean="0"/>
              <a:t>Проектная деятельность возможна  на всех  этапах обучения, в работе с учащимися разных возрастов и  способностей</a:t>
            </a:r>
          </a:p>
          <a:p>
            <a:r>
              <a:rPr lang="ru-RU" sz="1800" dirty="0" smtClean="0"/>
              <a:t>Рефлексивная оценка результатов проектной деятельности позволяет детям понять, что знания  - это средство, позволяющее реализовать  себя как личность</a:t>
            </a:r>
          </a:p>
          <a:p>
            <a:pPr>
              <a:buNone/>
            </a:pPr>
            <a:endParaRPr lang="ru-RU" sz="1600" dirty="0"/>
          </a:p>
        </p:txBody>
      </p:sp>
      <p:grpSp>
        <p:nvGrpSpPr>
          <p:cNvPr id="5" name="Группа 7"/>
          <p:cNvGrpSpPr/>
          <p:nvPr/>
        </p:nvGrpSpPr>
        <p:grpSpPr>
          <a:xfrm>
            <a:off x="428596" y="500042"/>
            <a:ext cx="2928958" cy="1285884"/>
            <a:chOff x="3143240" y="4357694"/>
            <a:chExt cx="2727632" cy="100013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email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3143240" y="4357694"/>
              <a:ext cx="2727632" cy="1000132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5357818" y="5214950"/>
              <a:ext cx="500066" cy="14287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285992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Благодарю </a:t>
            </a:r>
            <a:br>
              <a:rPr lang="ru-RU" sz="5400" dirty="0" smtClean="0"/>
            </a:br>
            <a:r>
              <a:rPr lang="ru-RU" sz="5400" dirty="0" smtClean="0"/>
              <a:t>за внимание! </a:t>
            </a:r>
            <a:endParaRPr lang="ru-RU" sz="5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183880" cy="1051560"/>
          </a:xfrm>
        </p:spPr>
        <p:txBody>
          <a:bodyPr/>
          <a:lstStyle/>
          <a:p>
            <a:r>
              <a:rPr lang="ru-RU" dirty="0" smtClean="0"/>
              <a:t>Использованные материалы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285860"/>
            <a:ext cx="7986738" cy="4357718"/>
          </a:xfrm>
        </p:spPr>
        <p:txBody>
          <a:bodyPr>
            <a:normAutofit/>
          </a:bodyPr>
          <a:lstStyle/>
          <a:p>
            <a:r>
              <a:rPr lang="ru-RU" sz="1800" dirty="0" err="1" smtClean="0"/>
              <a:t>Скриншоты</a:t>
            </a:r>
            <a:r>
              <a:rPr lang="ru-RU" sz="1800" dirty="0" smtClean="0"/>
              <a:t> сайтов 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smtClean="0"/>
              <a:t>Издательства «Просвещение» - </a:t>
            </a:r>
            <a:r>
              <a:rPr lang="en-US" sz="1800" dirty="0" smtClean="0">
                <a:hlinkClick r:id="rId3"/>
              </a:rPr>
              <a:t>http://www.prosv.ru/about.aspx?ob_no=206</a:t>
            </a:r>
            <a:r>
              <a:rPr lang="ru-RU" sz="1800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smtClean="0"/>
              <a:t>Журнала Биология ИД «Первое сентября» -   </a:t>
            </a:r>
            <a:r>
              <a:rPr lang="en-US" sz="1800" dirty="0" smtClean="0">
                <a:hlinkClick r:id="rId4"/>
              </a:rPr>
              <a:t>http://bio.1september.ru/view_article.php?ID=200204702</a:t>
            </a:r>
            <a:r>
              <a:rPr lang="ru-RU" sz="1800" dirty="0" smtClean="0"/>
              <a:t>   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smtClean="0"/>
              <a:t>Союза охраны птиц России -  </a:t>
            </a:r>
            <a:r>
              <a:rPr lang="en-US" sz="1800" dirty="0" smtClean="0">
                <a:hlinkClick r:id="rId5"/>
              </a:rPr>
              <a:t>http://www.rbcu.ru/news/press/25154/</a:t>
            </a:r>
            <a:endParaRPr lang="ru-RU" sz="1800" dirty="0" smtClean="0"/>
          </a:p>
          <a:p>
            <a:pPr>
              <a:buFont typeface="Wingdings" pitchFamily="2" charset="2"/>
              <a:buChar char="ü"/>
            </a:pPr>
            <a:r>
              <a:rPr lang="ru-RU" sz="1800" dirty="0" smtClean="0"/>
              <a:t>Дистанционной эколого-биологической викторины- </a:t>
            </a:r>
            <a:r>
              <a:rPr lang="en-US" sz="1800" dirty="0" smtClean="0">
                <a:hlinkClick r:id="rId6"/>
              </a:rPr>
              <a:t>http://projects.edu.yar.ru/biology/11-12/tur1/members.html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Сканы изображений  </a:t>
            </a:r>
            <a:endParaRPr lang="ru-RU" sz="1800" dirty="0" smtClean="0"/>
          </a:p>
          <a:p>
            <a:pPr>
              <a:buFont typeface="Wingdings" pitchFamily="2" charset="2"/>
              <a:buChar char="ü"/>
            </a:pPr>
            <a:r>
              <a:rPr lang="ru-RU" sz="1800" dirty="0" smtClean="0"/>
              <a:t>пособий  </a:t>
            </a:r>
            <a:r>
              <a:rPr lang="ru-RU" sz="1800" dirty="0" smtClean="0"/>
              <a:t>издательства «Просвещение», в т.ч. УМК «Сферы» 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smtClean="0"/>
              <a:t>дипломов и презентаций проектов учащихся МОУ «Селковская СОШ» и МКОУ «Селковская ООШ»</a:t>
            </a:r>
          </a:p>
          <a:p>
            <a:r>
              <a:rPr lang="ru-RU" sz="1800" dirty="0" smtClean="0"/>
              <a:t>Фото автора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71802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Проекты на уроке 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1428728" y="1285860"/>
            <a:ext cx="5725778" cy="4380220"/>
          </a:xfrm>
          <a:prstGeom prst="roundRect">
            <a:avLst/>
          </a:prstGeom>
          <a:noFill/>
          <a:ln w="12700">
            <a:solidFill>
              <a:schemeClr val="tx2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3071802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714348" y="3143248"/>
            <a:ext cx="2000264" cy="2475117"/>
          </a:xfrm>
          <a:prstGeom prst="rect">
            <a:avLst/>
          </a:prstGeom>
          <a:noFill/>
          <a:ln w="952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3500430" y="1000108"/>
            <a:ext cx="1820346" cy="2286016"/>
          </a:xfrm>
          <a:prstGeom prst="rect">
            <a:avLst/>
          </a:prstGeom>
          <a:noFill/>
          <a:ln w="952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1857356" y="1428736"/>
            <a:ext cx="1628366" cy="2322984"/>
          </a:xfrm>
          <a:prstGeom prst="rect">
            <a:avLst/>
          </a:prstGeom>
          <a:noFill/>
          <a:ln w="952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5429256" y="1142984"/>
            <a:ext cx="1714512" cy="2571768"/>
          </a:xfrm>
          <a:prstGeom prst="rect">
            <a:avLst/>
          </a:prstGeom>
          <a:noFill/>
          <a:ln w="952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0331971">
            <a:off x="3096406" y="2483373"/>
            <a:ext cx="1467112" cy="1995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2500778">
            <a:off x="4785714" y="2904971"/>
            <a:ext cx="1242625" cy="1760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57158" y="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Наши настольные книги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286116" y="4929198"/>
            <a:ext cx="5143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Серия «Твой кругозор» и книги для чтения  -  источники интереснейшей информации для творческих проектов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3071802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4" name="Picture 6" descr="C:\Documents and Settings\мама\Мои документы\1. мамино\творческая лаборатория\8 ГОД\семинар ПРОСВЕЩЕНИЯ\Семинар Просвещения\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4872925" y="3842455"/>
            <a:ext cx="1755604" cy="16430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173" name="Picture 5" descr="C:\Documents and Settings\мама\Мои документы\1. мамино\творческая лаборатория\8 ГОД\семинар ПРОСВЕЩЕНИЯ\Семинар Просвещения\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1142984"/>
            <a:ext cx="2571768" cy="23574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Творческие проекты </a:t>
            </a:r>
            <a:endParaRPr lang="ru-RU" dirty="0"/>
          </a:p>
        </p:txBody>
      </p:sp>
      <p:pic>
        <p:nvPicPr>
          <p:cNvPr id="7172" name="Picture 4" descr="C:\Documents and Settings\мама\Мои документы\1. мамино\творческая лаборатория\8 ГОД\семинар ПРОСВЕЩЕНИЯ\Семинар Просвещения\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71670" y="2500306"/>
            <a:ext cx="3182880" cy="17903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170" name="Picture 2" descr="C:\Documents and Settings\мама\Мои документы\1. мамино\творческая лаборатория\8 ГОД\семинар ПРОСВЕЩЕНИЯ\Семинар Просвещения\1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 rot="5400000">
            <a:off x="870725" y="1227923"/>
            <a:ext cx="2401890" cy="20002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171" name="Picture 3" descr="C:\Documents and Settings\мама\Мои документы\1. мамино\творческая лаборатория\8 ГОД\семинар ПРОСВЕЩЕНИЯ\Семинар Просвещения\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00364" y="3786190"/>
            <a:ext cx="1643074" cy="22233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572264" y="5143512"/>
            <a:ext cx="2500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2012 -2013 </a:t>
            </a:r>
            <a:r>
              <a:rPr lang="ru-RU" sz="1600" dirty="0" err="1" smtClean="0"/>
              <a:t>уч.г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3880" cy="1051560"/>
          </a:xfrm>
        </p:spPr>
        <p:txBody>
          <a:bodyPr/>
          <a:lstStyle/>
          <a:p>
            <a:r>
              <a:rPr lang="ru-RU" dirty="0" smtClean="0"/>
              <a:t>Темы  подсказывает учебник 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4857752" y="1000108"/>
            <a:ext cx="3357586" cy="49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6000760" y="1571612"/>
            <a:ext cx="2143140" cy="35719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4714876" y="3643314"/>
            <a:ext cx="857256" cy="1132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3071802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Documents and Settings\мама\Мои документы\сканированное\SWScan00499.tif"/>
          <p:cNvPicPr>
            <a:picLocks noChangeAspect="1" noChangeArrowheads="1"/>
          </p:cNvPicPr>
          <p:nvPr/>
        </p:nvPicPr>
        <p:blipFill>
          <a:blip r:embed="rId5" cstate="email">
            <a:lum bright="-20000" contrast="20000"/>
          </a:blip>
          <a:srcRect/>
          <a:stretch>
            <a:fillRect/>
          </a:stretch>
        </p:blipFill>
        <p:spPr bwMode="auto">
          <a:xfrm rot="10800000">
            <a:off x="1142976" y="1142983"/>
            <a:ext cx="3315921" cy="2714644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430" y="3643314"/>
            <a:ext cx="857224" cy="1123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Овал 11"/>
          <p:cNvSpPr/>
          <p:nvPr/>
        </p:nvSpPr>
        <p:spPr>
          <a:xfrm>
            <a:off x="1142976" y="2000240"/>
            <a:ext cx="3714776" cy="4286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71802" y="4929198"/>
            <a:ext cx="5786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Тексты учебника содержат четкую лаконичную информацию, которая при желании может быть дополнена с помощью  других компонентов УМК</a:t>
            </a:r>
            <a:endParaRPr lang="ru-RU" sz="1600" dirty="0"/>
          </a:p>
        </p:txBody>
      </p:sp>
      <p:pic>
        <p:nvPicPr>
          <p:cNvPr id="14" name="Picture 2" descr="C:\Documents and Settings\мама\Мои документы\сканированное\SWScan00499.tif"/>
          <p:cNvPicPr>
            <a:picLocks noChangeAspect="1" noChangeArrowheads="1"/>
          </p:cNvPicPr>
          <p:nvPr/>
        </p:nvPicPr>
        <p:blipFill>
          <a:blip r:embed="rId7" cstate="email">
            <a:lum bright="-30000" contrast="30000"/>
          </a:blip>
          <a:srcRect/>
          <a:stretch>
            <a:fillRect/>
          </a:stretch>
        </p:blipFill>
        <p:spPr bwMode="auto">
          <a:xfrm rot="10800000">
            <a:off x="642910" y="2857496"/>
            <a:ext cx="1285884" cy="258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мама\Рабочий стол\Рисунок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3514741"/>
            <a:ext cx="2870200" cy="220027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Внеурочная  деятельность </a:t>
            </a:r>
            <a:endParaRPr lang="ru-RU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928662" y="1071546"/>
            <a:ext cx="2732485" cy="200026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357554" y="1643050"/>
            <a:ext cx="3173407" cy="22741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5572132" y="3071810"/>
            <a:ext cx="2736131" cy="185738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3071802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214678" y="5072074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От иллюстраций в электронном приложении к учебнику  - к серьезному  исследованию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357158" y="1071546"/>
            <a:ext cx="2357454" cy="5429288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3880" cy="1051560"/>
          </a:xfrm>
        </p:spPr>
        <p:txBody>
          <a:bodyPr>
            <a:normAutofit/>
          </a:bodyPr>
          <a:lstStyle/>
          <a:p>
            <a:r>
              <a:rPr lang="ru-RU" dirty="0" smtClean="0"/>
              <a:t>Постигаем азы исследования </a:t>
            </a:r>
            <a:endParaRPr lang="ru-RU" dirty="0"/>
          </a:p>
        </p:txBody>
      </p:sp>
      <p:pic>
        <p:nvPicPr>
          <p:cNvPr id="5" name="Picture 2" descr="C:\Documents and Settings\мама\Мои документы\1. мамино\творческая лаборатория\8 ГОД\семинар ПРОСВЕЩЕНИЯ\Семинар Просвещения\IMG_183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92826" y="1857364"/>
            <a:ext cx="5436826" cy="2643206"/>
          </a:xfrm>
          <a:prstGeom prst="rect">
            <a:avLst/>
          </a:prstGeom>
          <a:noFill/>
          <a:ln>
            <a:solidFill>
              <a:schemeClr val="tx2">
                <a:lumMod val="50000"/>
                <a:lumOff val="50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428596" y="1142984"/>
            <a:ext cx="1643074" cy="35719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71802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14678" y="5000636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Как правило, эти первые шаги в исследовании перерастают в дальнейшем в серьезную исследовательскую работу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Электронная библиотека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2285992"/>
            <a:ext cx="1643074" cy="164307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14546" y="3500438"/>
            <a:ext cx="1361696" cy="13900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1214422"/>
            <a:ext cx="1500198" cy="155377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3214678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4929198"/>
            <a:ext cx="500066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Электронные пособия дополняют школьный курс и обогащают его </a:t>
            </a:r>
            <a:r>
              <a:rPr lang="ru-RU" sz="1600" dirty="0" err="1" smtClean="0"/>
              <a:t>мультимедийными</a:t>
            </a:r>
            <a:r>
              <a:rPr lang="ru-RU" sz="1600" dirty="0" smtClean="0"/>
              <a:t> возможностями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57620" y="1142984"/>
            <a:ext cx="4357718" cy="33575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214678" y="4857760"/>
            <a:ext cx="5429288" cy="10715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Электронные приложения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1071546"/>
            <a:ext cx="5214974" cy="3914223"/>
          </a:xfrm>
          <a:prstGeom prst="rect">
            <a:avLst/>
          </a:prstGeom>
          <a:noFill/>
          <a:ln w="952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3570" y="4929198"/>
            <a:ext cx="2786082" cy="92869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29520" y="3643314"/>
            <a:ext cx="1214446" cy="119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29322" y="1071546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1010</TotalTime>
  <Words>1711</Words>
  <Application>Microsoft Office PowerPoint</Application>
  <PresentationFormat>Экран (4:3)</PresentationFormat>
  <Paragraphs>103</Paragraphs>
  <Slides>18</Slides>
  <Notes>16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Организация проектной деятельности учащихся  с использованием  учебных пособий  издательства «Просвещение» </vt:lpstr>
      <vt:lpstr>Проекты на уроке </vt:lpstr>
      <vt:lpstr>Наши настольные книги </vt:lpstr>
      <vt:lpstr>Творческие проекты </vt:lpstr>
      <vt:lpstr>Темы  подсказывает учебник </vt:lpstr>
      <vt:lpstr>Внеурочная  деятельность </vt:lpstr>
      <vt:lpstr>Постигаем азы исследования </vt:lpstr>
      <vt:lpstr>Электронная библиотека</vt:lpstr>
      <vt:lpstr>Электронные приложения</vt:lpstr>
      <vt:lpstr>Определители </vt:lpstr>
      <vt:lpstr>Тетрадь-практикум и УУД </vt:lpstr>
      <vt:lpstr>Изучаем природу родного края </vt:lpstr>
      <vt:lpstr>Социальная значимость</vt:lpstr>
      <vt:lpstr>Дистанционные проекты</vt:lpstr>
      <vt:lpstr>Итоги проектной деятельности </vt:lpstr>
      <vt:lpstr>Выводы </vt:lpstr>
      <vt:lpstr>Благодарю  за внимание! </vt:lpstr>
      <vt:lpstr>Использованные материалы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МАМА</cp:lastModifiedBy>
  <cp:revision>105</cp:revision>
  <dcterms:modified xsi:type="dcterms:W3CDTF">2013-11-04T16:16:05Z</dcterms:modified>
</cp:coreProperties>
</file>