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71" r:id="rId4"/>
    <p:sldId id="259" r:id="rId5"/>
    <p:sldId id="277" r:id="rId6"/>
    <p:sldId id="256" r:id="rId7"/>
    <p:sldId id="278" r:id="rId8"/>
    <p:sldId id="262" r:id="rId9"/>
    <p:sldId id="267" r:id="rId10"/>
    <p:sldId id="261" r:id="rId11"/>
    <p:sldId id="285" r:id="rId12"/>
    <p:sldId id="275" r:id="rId13"/>
    <p:sldId id="276" r:id="rId14"/>
    <p:sldId id="268" r:id="rId15"/>
    <p:sldId id="292" r:id="rId16"/>
    <p:sldId id="293" r:id="rId17"/>
    <p:sldId id="284" r:id="rId18"/>
    <p:sldId id="290" r:id="rId19"/>
    <p:sldId id="270" r:id="rId20"/>
    <p:sldId id="269" r:id="rId21"/>
    <p:sldId id="272" r:id="rId22"/>
    <p:sldId id="273" r:id="rId23"/>
    <p:sldId id="274" r:id="rId24"/>
    <p:sldId id="280" r:id="rId25"/>
    <p:sldId id="294" r:id="rId26"/>
    <p:sldId id="283" r:id="rId27"/>
    <p:sldId id="258" r:id="rId28"/>
    <p:sldId id="29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97" autoAdjust="0"/>
    <p:restoredTop sz="94660"/>
  </p:normalViewPr>
  <p:slideViewPr>
    <p:cSldViewPr>
      <p:cViewPr varScale="1">
        <p:scale>
          <a:sx n="59" d="100"/>
          <a:sy n="59" d="100"/>
        </p:scale>
        <p:origin x="-9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E1B1F-EF99-4E8C-BC50-7BAF4C61EC78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7F404-544F-4135-848A-CFC7AF277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48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800" b="1" i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Системно-деятельностный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подход  в преподавании географии </a:t>
            </a:r>
            <a:b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 УМК «Сферы»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5373216"/>
            <a:ext cx="6400800" cy="1224136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Выполнила: Головина Н.Э.,</a:t>
            </a:r>
          </a:p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учитель географии </a:t>
            </a:r>
          </a:p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МОУ СОШ № 18 с УИОП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-171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Положения </a:t>
            </a:r>
            <a:br>
              <a:rPr lang="ru-RU" sz="4000" i="1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</a:br>
            <a:r>
              <a:rPr lang="ru-RU" sz="4000" i="1" dirty="0" err="1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системно-деятельностного</a:t>
            </a:r>
            <a:r>
              <a:rPr lang="ru-RU" sz="4000" i="1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 подхода</a:t>
            </a:r>
            <a:endParaRPr lang="ru-RU" sz="4000" i="1" dirty="0"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8712968" cy="5184576"/>
          </a:xfrm>
        </p:spPr>
        <p:txBody>
          <a:bodyPr>
            <a:normAutofit fontScale="92500" lnSpcReduction="10000"/>
          </a:bodyPr>
          <a:lstStyle/>
          <a:p>
            <a:pPr algn="l">
              <a:buFont typeface="Wingdings 2"/>
              <a:buChar char="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Обучение в зоне ближайшего развития</a:t>
            </a:r>
          </a:p>
          <a:p>
            <a:pPr algn="l">
              <a:buFont typeface="Wingdings 2"/>
              <a:buChar char="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Наличие личностно значимого образовательного продукта</a:t>
            </a:r>
          </a:p>
          <a:p>
            <a:pPr algn="l">
              <a:buFont typeface="Wingdings 2"/>
              <a:buChar char="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Установление логических связей между основными понятиями и законами, структуризация материала</a:t>
            </a:r>
          </a:p>
          <a:p>
            <a:pPr algn="l">
              <a:buFont typeface="Wingdings 2"/>
              <a:buChar char="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Предметное содержание в виде системы учебных задач и основы действий</a:t>
            </a:r>
          </a:p>
          <a:p>
            <a:pPr algn="l">
              <a:buFont typeface="Wingdings 2"/>
              <a:buChar char="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Выделение основных предметных и общих действий, необходимых для решения созданной системы задач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Cambria" pitchFamily="18" charset="0"/>
              </a:rPr>
              <a:t/>
            </a:r>
            <a:br>
              <a:rPr lang="ru-RU" sz="4000" dirty="0" smtClean="0">
                <a:latin typeface="Cambria" pitchFamily="18" charset="0"/>
              </a:rPr>
            </a:b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Этапы учебного процесса при реализации </a:t>
            </a:r>
            <a:r>
              <a:rPr lang="ru-RU" sz="4000" i="1" dirty="0" err="1" smtClean="0">
                <a:solidFill>
                  <a:schemeClr val="tx2">
                    <a:lumMod val="75000"/>
                  </a:schemeClr>
                </a:solidFill>
              </a:rPr>
              <a:t>деятельностного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 подхода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268760"/>
            <a:ext cx="5148064" cy="4608512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400" dirty="0" smtClean="0">
                <a:latin typeface="Cambria" pitchFamily="18" charset="0"/>
              </a:rPr>
              <a:t>1. Ориентировочно-мотивационный: определение мотивов и потребностей, принятие учебных целей и условий их достижения 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>
                <a:latin typeface="Cambria" pitchFamily="18" charset="0"/>
              </a:rPr>
              <a:t>2. Операционно-исполнительский: формулировка учебной задачи, плана действий по ее решению, самостоятельная индивидуальная, работа в парах, группах. </a:t>
            </a:r>
          </a:p>
          <a:p>
            <a:pPr lvl="0">
              <a:buNone/>
            </a:pPr>
            <a:endParaRPr lang="ru-RU" sz="2400" dirty="0"/>
          </a:p>
        </p:txBody>
      </p:sp>
      <p:pic>
        <p:nvPicPr>
          <p:cNvPr id="8" name="Содержимое 3" descr="F:\ШКОЛА\СФЕРЫ\Сферы\УМК фото\УМК 001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888432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5805264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dirty="0" smtClean="0">
                <a:latin typeface="Cambria" pitchFamily="18" charset="0"/>
              </a:rPr>
              <a:t>  </a:t>
            </a:r>
            <a:r>
              <a:rPr lang="ru-RU" sz="2400" dirty="0" smtClean="0">
                <a:latin typeface="Cambria" pitchFamily="18" charset="0"/>
              </a:rPr>
              <a:t>3. Рефлексивно-оценочный: самоконтроль и самооценка, рефлексивное отслеживание полученных результатов.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endParaRPr lang="ru-RU" sz="4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1520" y="188640"/>
            <a:ext cx="354757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55696" y="3080965"/>
            <a:ext cx="5688304" cy="3777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endParaRPr lang="ru-RU" sz="4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" y="0"/>
            <a:ext cx="9144001" cy="6858000"/>
          </a:xfrm>
          <a:noFill/>
        </p:spPr>
      </p:pic>
      <p:sp>
        <p:nvSpPr>
          <p:cNvPr id="6" name="Содержимое 4"/>
          <p:cNvSpPr txBox="1">
            <a:spLocks/>
          </p:cNvSpPr>
          <p:nvPr/>
        </p:nvSpPr>
        <p:spPr>
          <a:xfrm>
            <a:off x="395536" y="692696"/>
            <a:ext cx="2890664" cy="1324744"/>
          </a:xfrm>
          <a:prstGeom prst="rect">
            <a:avLst/>
          </a:prstGeom>
          <a:solidFill>
            <a:srgbClr val="FFFFCC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itchFamily="18" charset="0"/>
              </a:rPr>
              <a:t>«Вы узнаете»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itchFamily="18" charset="0"/>
              </a:rPr>
              <a:t>«Вспомните»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Уровни работы с текстом: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892480" cy="5832648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Познавательный</a:t>
            </a:r>
          </a:p>
          <a:p>
            <a:pPr lvl="0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Аналитический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Творческий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H:\ДЛЯ конференции ММЦ 28.02.12\фотки\IMG_62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3861" y="2492896"/>
            <a:ext cx="5564436" cy="4173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Приемы работы с текстом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4834880" cy="521744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Выделение главного</a:t>
            </a:r>
          </a:p>
          <a:p>
            <a:r>
              <a:rPr lang="ru-RU" dirty="0" smtClean="0"/>
              <a:t>Смысловая группировка</a:t>
            </a:r>
          </a:p>
          <a:p>
            <a:r>
              <a:rPr lang="ru-RU" dirty="0" smtClean="0"/>
              <a:t>Составление плана, тезисов</a:t>
            </a:r>
          </a:p>
          <a:p>
            <a:r>
              <a:rPr lang="ru-RU" dirty="0" smtClean="0"/>
              <a:t>Составление схем, графиков</a:t>
            </a:r>
          </a:p>
          <a:p>
            <a:r>
              <a:rPr lang="ru-RU" dirty="0" smtClean="0"/>
              <a:t>Формулировка выводов</a:t>
            </a:r>
          </a:p>
          <a:p>
            <a:r>
              <a:rPr lang="ru-RU" dirty="0" smtClean="0"/>
              <a:t>Составление вопросов к теме</a:t>
            </a:r>
          </a:p>
          <a:p>
            <a:r>
              <a:rPr lang="ru-RU" dirty="0" smtClean="0"/>
              <a:t>Составление алгоритма описания географического объекта</a:t>
            </a:r>
            <a:endParaRPr lang="ru-RU" dirty="0"/>
          </a:p>
        </p:txBody>
      </p:sp>
      <p:pic>
        <p:nvPicPr>
          <p:cNvPr id="5" name="Содержимое 5" descr="УМК 00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3933056"/>
            <a:ext cx="4248472" cy="2924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H:\ДЛЯ конференции ММЦ 28.02.12\фотки\IMG_6220.JPG"/>
          <p:cNvPicPr>
            <a:picLocks noChangeAspect="1" noChangeArrowheads="1"/>
          </p:cNvPicPr>
          <p:nvPr/>
        </p:nvPicPr>
        <p:blipFill>
          <a:blip r:embed="rId4" cstate="print"/>
          <a:srcRect t="8587"/>
          <a:stretch>
            <a:fillRect/>
          </a:stretch>
        </p:blipFill>
        <p:spPr bwMode="auto">
          <a:xfrm>
            <a:off x="4644008" y="764704"/>
            <a:ext cx="4176464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endParaRPr lang="ru-RU" sz="4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" y="0"/>
            <a:ext cx="9144001" cy="6858000"/>
          </a:xfrm>
          <a:noFill/>
        </p:spPr>
      </p:pic>
      <p:sp>
        <p:nvSpPr>
          <p:cNvPr id="7" name="Содержимое 4"/>
          <p:cNvSpPr txBox="1">
            <a:spLocks/>
          </p:cNvSpPr>
          <p:nvPr/>
        </p:nvSpPr>
        <p:spPr>
          <a:xfrm>
            <a:off x="5148064" y="5373216"/>
            <a:ext cx="3600400" cy="706090"/>
          </a:xfrm>
          <a:prstGeom prst="rect">
            <a:avLst/>
          </a:prstGeom>
          <a:solidFill>
            <a:srgbClr val="FFFFCC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«Вопросы и задания»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Cambria" pitchFamily="18" charset="0"/>
              </a:rPr>
              <a:t>«</a:t>
            </a:r>
            <a:r>
              <a:rPr lang="ru-RU" sz="4000" i="1" dirty="0" smtClean="0">
                <a:latin typeface="Cambria" pitchFamily="18" charset="0"/>
              </a:rPr>
              <a:t>Мои географические исследования</a:t>
            </a:r>
            <a:r>
              <a:rPr lang="ru-RU" sz="4000" dirty="0" smtClean="0">
                <a:latin typeface="Cambria" pitchFamily="18" charset="0"/>
              </a:rPr>
              <a:t>». 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ru-RU" dirty="0" smtClean="0"/>
              <a:t>Установите течения, образующие два круговорота: в северной и южной частях Атлантического океана. В каком направлении движется вода в каждом из них? </a:t>
            </a:r>
          </a:p>
          <a:p>
            <a:pPr lvl="0" algn="just"/>
            <a:r>
              <a:rPr lang="ru-RU" dirty="0" smtClean="0"/>
              <a:t>Какие ветры образуют различные течения?</a:t>
            </a:r>
          </a:p>
          <a:p>
            <a:pPr lvl="0" algn="just"/>
            <a:r>
              <a:rPr lang="ru-RU" dirty="0" smtClean="0"/>
              <a:t>На физической карте мира найдите Скандинавский полуостров и полуостров Лабрадор. Какими течениями они омываются? Каковы температуры января на этих полуостровах на широте 60°с.ш.? В чём причина разницы температур? </a:t>
            </a:r>
          </a:p>
          <a:p>
            <a:pPr lvl="0" algn="just">
              <a:buNone/>
            </a:pPr>
            <a:r>
              <a:rPr lang="ru-RU" dirty="0" smtClean="0"/>
              <a:t>             (7 класс, «Атлантический океан»)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endParaRPr lang="ru-RU" sz="4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7328" t="21315" r="24942" b="7090"/>
          <a:stretch>
            <a:fillRect/>
          </a:stretch>
        </p:blipFill>
        <p:spPr bwMode="auto">
          <a:xfrm>
            <a:off x="1547664" y="0"/>
            <a:ext cx="5952322" cy="669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3408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Тетрадь - тренажёр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5681" t="14951" r="33295" b="30373"/>
          <a:stretch>
            <a:fillRect/>
          </a:stretch>
        </p:blipFill>
        <p:spPr bwMode="auto">
          <a:xfrm rot="10800000">
            <a:off x="3923928" y="836712"/>
            <a:ext cx="2592288" cy="342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23528" y="836712"/>
            <a:ext cx="3600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Решение тестовых заданий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Работа с текстом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Работа с картографическим материалами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Работа со статистическим материалом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30908" t="27679" r="32101" b="8681"/>
          <a:stretch>
            <a:fillRect/>
          </a:stretch>
        </p:blipFill>
        <p:spPr bwMode="auto">
          <a:xfrm rot="10800000">
            <a:off x="6623720" y="3356992"/>
            <a:ext cx="2520280" cy="3251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5013176"/>
            <a:ext cx="64442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Тетрадь – тренажер  -  организатор самостоятельной деятельности ученика, которая дает возможность самопроверки и самостоятельного выбора.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71480"/>
            <a:ext cx="8568952" cy="5953864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12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“Я слышу – я забываю, я вижу – я запоминаю, я делаю – я усваиваю” </a:t>
            </a:r>
            <a:r>
              <a:rPr lang="ru-RU" sz="1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                                                 </a:t>
            </a:r>
          </a:p>
          <a:p>
            <a:r>
              <a:rPr lang="ru-RU" sz="1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                                             Китайская мудрость </a:t>
            </a:r>
          </a:p>
          <a:p>
            <a:pPr algn="l"/>
            <a:endParaRPr lang="ru-RU" sz="1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l"/>
            <a:r>
              <a:rPr lang="ru-RU" sz="12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“</a:t>
            </a:r>
            <a:r>
              <a:rPr lang="ru-RU" sz="12800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Великая цель образования </a:t>
            </a:r>
            <a:r>
              <a:rPr lang="ru-RU" sz="12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- это </a:t>
            </a:r>
            <a:r>
              <a:rPr lang="ru-RU" sz="12800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знания, а действия” </a:t>
            </a:r>
            <a:r>
              <a:rPr lang="ru-RU" sz="12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</a:t>
            </a:r>
          </a:p>
          <a:p>
            <a:pPr algn="l"/>
            <a:r>
              <a:rPr lang="ru-RU" sz="1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                                                  Герберт </a:t>
            </a:r>
            <a:r>
              <a:rPr lang="ru-RU" sz="128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Спенсер</a:t>
            </a:r>
          </a:p>
          <a:p>
            <a:pPr algn="l"/>
            <a:endParaRPr lang="ru-RU" sz="128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12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“</a:t>
            </a:r>
            <a:r>
              <a:rPr lang="ru-RU" sz="12800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Плохой учитель преподносит истину, а хороший учит ее находить” </a:t>
            </a:r>
            <a:endParaRPr lang="ru-RU" sz="12800" b="1" i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1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                                                                 А. </a:t>
            </a:r>
            <a:r>
              <a:rPr lang="ru-RU" sz="1280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Дистервег</a:t>
            </a:r>
            <a:r>
              <a:rPr lang="ru-RU" sz="86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86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endParaRPr lang="ru-RU" sz="86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r>
              <a:rPr lang="ru-RU" sz="86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311552" cy="63408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Тетрадь - практикум</a:t>
            </a:r>
            <a:endParaRPr lang="ru-RU" sz="4000" i="1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2083" t="30270" r="31401" b="8864"/>
          <a:stretch>
            <a:fillRect/>
          </a:stretch>
        </p:blipFill>
        <p:spPr bwMode="auto">
          <a:xfrm rot="12385663">
            <a:off x="4742207" y="1133661"/>
            <a:ext cx="2346851" cy="293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32083" t="30270" r="32387" b="8793"/>
          <a:stretch>
            <a:fillRect/>
          </a:stretch>
        </p:blipFill>
        <p:spPr bwMode="auto">
          <a:xfrm rot="12379809">
            <a:off x="1420359" y="966634"/>
            <a:ext cx="2231255" cy="287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4293096"/>
            <a:ext cx="9144000" cy="234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Творческие задания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5362" name="Picture 2" descr="H:\ДЛЯ конференции ММЦ 28.02.12\фотки\IMG_62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9430" t="6996" r="23748"/>
          <a:stretch>
            <a:fillRect/>
          </a:stretch>
        </p:blipFill>
        <p:spPr bwMode="auto">
          <a:xfrm>
            <a:off x="4893342" y="2204864"/>
            <a:ext cx="4250658" cy="4437112"/>
          </a:xfrm>
          <a:prstGeom prst="rect">
            <a:avLst/>
          </a:prstGeom>
          <a:noFill/>
        </p:spPr>
      </p:pic>
      <p:pic>
        <p:nvPicPr>
          <p:cNvPr id="7" name="Picture 2" descr="H:\ДЛЯ конференции ММЦ 28.02.12\фотки\IMG_62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764704"/>
            <a:ext cx="4427984" cy="332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88640"/>
            <a:ext cx="4932040" cy="63408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Контурные карты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9122" t="20631" r="30414" b="7882"/>
          <a:stretch>
            <a:fillRect/>
          </a:stretch>
        </p:blipFill>
        <p:spPr bwMode="auto">
          <a:xfrm>
            <a:off x="6300192" y="3140968"/>
            <a:ext cx="2696903" cy="3573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30109" t="21059" r="31401" b="7882"/>
          <a:stretch>
            <a:fillRect/>
          </a:stretch>
        </p:blipFill>
        <p:spPr bwMode="auto">
          <a:xfrm>
            <a:off x="3851920" y="3140968"/>
            <a:ext cx="2576286" cy="356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 l="34057" t="9216" r="33374" b="30263"/>
          <a:stretch>
            <a:fillRect/>
          </a:stretch>
        </p:blipFill>
        <p:spPr bwMode="auto">
          <a:xfrm rot="10800000">
            <a:off x="5724128" y="908720"/>
            <a:ext cx="1584176" cy="22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17693"/>
            <a:ext cx="3635895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а закрепление основных географических знаний, умения находить на карте атласа и наносить на контурную карту объекты обязательной географической номенклатуры;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а понимание пространственных закономерностей и взаимосвязей явлений и процессов, которые требуют умения синтезировать информацию, представленную в учебнике и на разворотах атласа, и оформлять её в картографическом виде;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а расширение и развитие творческих способностей, требующие умения отбирать, анализировать необходимую информацию из разных источников и интерпретировать ее в форме картографического изображения.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l="29715" t="21315" r="30908" b="7090"/>
          <a:stretch>
            <a:fillRect/>
          </a:stretch>
        </p:blipFill>
        <p:spPr bwMode="auto">
          <a:xfrm>
            <a:off x="4860032" y="3501008"/>
            <a:ext cx="21650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l="33070" t="7900" r="33374" b="28937"/>
          <a:stretch>
            <a:fillRect/>
          </a:stretch>
        </p:blipFill>
        <p:spPr bwMode="auto">
          <a:xfrm rot="10800000">
            <a:off x="6983759" y="3501008"/>
            <a:ext cx="2160241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 l="30109" t="21059" r="31401" b="6566"/>
          <a:stretch>
            <a:fillRect/>
          </a:stretch>
        </p:blipFill>
        <p:spPr bwMode="auto">
          <a:xfrm>
            <a:off x="5652120" y="188640"/>
            <a:ext cx="229771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528" y="0"/>
            <a:ext cx="42849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Задания к теме «Охраняемые территории»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1. Обозначить цифрами на карте и подпишите в разделе «Условные обозначения» восемь крупнейших объектов Всемирного природного наследия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2. Обозначьте цифрами на карте и подпишите в разделе «Условные обозначения» объектов Всемирного природного наследия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3. Произвольным знаком покажите по одному биосферному заповеднику в пределах каждой природно-хозяйственной зоны.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ru-RU" sz="16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Произвольным знаком покажите на карте по одному заповеднику и национальному парку на территории вашего проживания или максимально близко расположенных к ней.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5.  Зеленым цветом проведите на карте линию маршрута экспедиции по территории десяти особо охраняемых территорий таким образом, чтобы максимально показать участникам экспедиции разнообразие природы нашей страны.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6815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Электронное приложение </a:t>
            </a:r>
            <a:b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 учебникам </a:t>
            </a:r>
            <a:b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2132856"/>
            <a:ext cx="3600400" cy="2376264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Программы – контролёры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Программы - тренажёры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1840" y="1916832"/>
            <a:ext cx="601216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ДЛЯ конференции ММЦ 28.02.12\фотки\IMG_6228.JPG"/>
          <p:cNvPicPr>
            <a:picLocks noChangeAspect="1" noChangeArrowheads="1"/>
          </p:cNvPicPr>
          <p:nvPr/>
        </p:nvPicPr>
        <p:blipFill>
          <a:blip r:embed="rId4" cstate="print"/>
          <a:srcRect l="9430" t="8587" r="11816" b="16636"/>
          <a:stretch>
            <a:fillRect/>
          </a:stretch>
        </p:blipFill>
        <p:spPr bwMode="auto">
          <a:xfrm>
            <a:off x="2840060" y="1916833"/>
            <a:ext cx="6303940" cy="4771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486003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920" y="2852936"/>
            <a:ext cx="5004321" cy="373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5364088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latin typeface="Cambria" pitchFamily="18" charset="0"/>
              </a:rPr>
              <a:t>Рефлексивно-оценочный этап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300" dirty="0" smtClean="0">
                <a:latin typeface="Cambria" pitchFamily="18" charset="0"/>
              </a:rPr>
              <a:t>познавательная - что я понял, как я работал, какие методы использовал, какие из них привели к результату, какие были ошибочными и почему, как я теперь бы решил проблему…;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 smtClean="0">
                <a:latin typeface="Cambria" pitchFamily="18" charset="0"/>
              </a:rPr>
              <a:t>социальная - как мы работали в группе, как были распределены роли, как мы с ними справились, какие мы допустили ошибки в организации работ…;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 smtClean="0">
                <a:latin typeface="Cambria" pitchFamily="18" charset="0"/>
              </a:rPr>
              <a:t>психологическая - как я себя чувствовал, понравилась ли мне работа (в группе, с заданием) или нет, почему, как (с кем) бы я хотел работать и почему…</a:t>
            </a:r>
          </a:p>
          <a:p>
            <a:pPr>
              <a:buNone/>
            </a:pPr>
            <a:endParaRPr lang="ru-RU" sz="3300" dirty="0" smtClean="0">
              <a:latin typeface="Cambr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772400" cy="128138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2">
                    <a:satMod val="130000"/>
                  </a:schemeClr>
                </a:solidFill>
              </a:rPr>
              <a:t>Преимущества</a:t>
            </a:r>
            <a:br>
              <a:rPr lang="ru-RU" sz="32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satMod val="130000"/>
                  </a:schemeClr>
                </a:solidFill>
              </a:rPr>
              <a:t> системно - </a:t>
            </a:r>
            <a:r>
              <a:rPr lang="ru-RU" sz="3200" i="1" dirty="0" err="1" smtClean="0">
                <a:solidFill>
                  <a:schemeClr val="tx2">
                    <a:satMod val="130000"/>
                  </a:schemeClr>
                </a:solidFill>
              </a:rPr>
              <a:t>деятельностного</a:t>
            </a:r>
            <a:r>
              <a:rPr lang="ru-RU" sz="3200" i="1" dirty="0" smtClean="0">
                <a:solidFill>
                  <a:schemeClr val="tx2">
                    <a:satMod val="130000"/>
                  </a:schemeClr>
                </a:solidFill>
              </a:rPr>
              <a:t> подхода в преподавании географии по УМК «Сферы»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17440"/>
            <a:ext cx="9144000" cy="5040560"/>
          </a:xfrm>
        </p:spPr>
        <p:txBody>
          <a:bodyPr>
            <a:normAutofit/>
          </a:bodyPr>
          <a:lstStyle/>
          <a:p>
            <a:pPr marL="365760" indent="-283464" algn="l"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Изменяется характер обучения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от заучивания понятий к их познанию</a:t>
            </a:r>
          </a:p>
          <a:p>
            <a:pPr marL="365760" indent="-283464" algn="l">
              <a:buFont typeface="Wingdings" pitchFamily="2" charset="2"/>
              <a:buChar char="Ø"/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Сокращается время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необходимое для изучения материала</a:t>
            </a:r>
          </a:p>
          <a:p>
            <a:pPr marL="365760" indent="-283464" algn="l"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Развивается </a:t>
            </a:r>
            <a:r>
              <a:rPr lang="ru-RU" b="1" i="1" dirty="0" err="1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мотивационно-ценностная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сфера личности</a:t>
            </a:r>
          </a:p>
          <a:p>
            <a:pPr marL="365760" indent="-283464" algn="l"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Формируется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осознанная познавательная мотивация </a:t>
            </a:r>
          </a:p>
          <a:p>
            <a:pPr marL="365760" indent="-283464" algn="l"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Реализуются 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развивающие цели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урока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980729"/>
            <a:ext cx="8229600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Спасибо за внимание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Цель проекта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500726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Выяснить преимущества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системно-деятельностного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подхода в преподавании географии по УМК «Сферы» </a:t>
            </a:r>
          </a:p>
          <a:p>
            <a:pPr>
              <a:buNone/>
            </a:pPr>
            <a:r>
              <a:rPr lang="ru-RU" sz="47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               </a:t>
            </a:r>
          </a:p>
          <a:p>
            <a:pPr algn="ctr">
              <a:buNone/>
            </a:pPr>
            <a:r>
              <a:rPr lang="ru-RU" sz="47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Задачи проекта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Проанализировать возможности применения системно –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деятельностного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подхода в преподавании географии</a:t>
            </a:r>
          </a:p>
          <a:p>
            <a:pPr algn="just">
              <a:buFont typeface="Wingdings" pitchFamily="2" charset="2"/>
              <a:buChar char="Ø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marL="514350" indent="-514350"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 Обобщить свой педагогический опыт по применению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системно-деятельностного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подхода в преподавании географии по УМК «Сферы»</a:t>
            </a:r>
          </a:p>
          <a:p>
            <a:pPr marL="514350" indent="-514350" algn="just">
              <a:buAutoNum type="arabicPeriod"/>
            </a:pPr>
            <a:endParaRPr lang="ru-RU" dirty="0" smtClean="0">
              <a:solidFill>
                <a:schemeClr val="accent1">
                  <a:lumMod val="20000"/>
                  <a:lumOff val="80000"/>
                </a:schemeClr>
              </a:solidFill>
              <a:latin typeface="Cambr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"/>
            <a:ext cx="7772400" cy="69269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Деятельностный</a:t>
            </a: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 подход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12776"/>
            <a:ext cx="7344816" cy="41044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Л.С. </a:t>
            </a:r>
            <a:r>
              <a:rPr lang="ru-RU" i="1" dirty="0" err="1">
                <a:solidFill>
                  <a:schemeClr val="tx2">
                    <a:lumMod val="75000"/>
                  </a:schemeClr>
                </a:solidFill>
              </a:rPr>
              <a:t>Выготский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, </a:t>
            </a:r>
          </a:p>
          <a:p>
            <a:pPr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С.Л. Рубинштейн, </a:t>
            </a:r>
          </a:p>
          <a:p>
            <a:pPr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А.Н. Леонтьев, П.А. Гальперин, </a:t>
            </a:r>
          </a:p>
          <a:p>
            <a:pPr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Давыдов В.В., Талызина Н.Н.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88640"/>
            <a:ext cx="8640960" cy="640871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</a:p>
          <a:p>
            <a:pPr algn="just">
              <a:buNone/>
            </a:pPr>
            <a:r>
              <a:rPr lang="ru-RU" sz="3600" dirty="0" smtClean="0"/>
              <a:t>  		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Системный подход</a:t>
            </a:r>
            <a:r>
              <a:rPr lang="ru-RU" sz="3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 - это подход, при котором любая система рассматривается как совокупность взаимосвязанных элементов. Умение увидеть задачу с разных сторон, проанализировать множество решений, из единого целого выделить составляющие или, наоборот, из разрозненных фактов собрать целостную картину, - будет помогать не только на уроках, но и в обычной жизни. </a:t>
            </a:r>
            <a:r>
              <a:rPr lang="ru-RU" sz="390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Деятельностный</a:t>
            </a:r>
            <a:r>
              <a:rPr lang="ru-RU" sz="39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подход </a:t>
            </a:r>
            <a:r>
              <a:rPr lang="ru-RU" sz="39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позволяет конкретно воплотить принцип системности на практике.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1268760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Деятельностный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поход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в обучении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784976" cy="5184576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8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	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Деятельностный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подход предполагает, что человек в процессе обучения должен не выучить что-то, а научиться чему-то, т.е.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научиться осуществлять деятельность. </a:t>
            </a:r>
          </a:p>
          <a:p>
            <a:pPr algn="just">
              <a:lnSpc>
                <a:spcPct val="8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	На первый план здесь выходит деятельность, а знания являются условием выполнения этого дела.</a:t>
            </a:r>
          </a:p>
          <a:p>
            <a:pPr algn="just">
              <a:lnSpc>
                <a:spcPct val="8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	Задачей обучения является формирование способов действий, обеспечивающих результат учебной деятельности и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способствующих развитию ключевых компетенций.</a:t>
            </a:r>
          </a:p>
          <a:p>
            <a:pPr algn="just">
              <a:lnSpc>
                <a:spcPct val="8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	В современном понимании знать – значит с помощью знаний осуществлять определенную деятельность, а не только помнить определенные знания.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467544" y="548680"/>
            <a:ext cx="7992888" cy="56886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35896" y="1628800"/>
            <a:ext cx="1944216" cy="1124744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ФОРМЫ ОБУЧЕНИЯ</a:t>
            </a:r>
            <a:endParaRPr lang="ru-RU" sz="2400" b="1" dirty="0">
              <a:latin typeface="Cambr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5896" y="3861048"/>
            <a:ext cx="1944216" cy="1124744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МЕТОДЫ</a:t>
            </a:r>
          </a:p>
          <a:p>
            <a:pPr algn="ctr"/>
            <a:r>
              <a:rPr lang="ru-RU" sz="2400" b="1" dirty="0" smtClean="0">
                <a:latin typeface="Cambria" pitchFamily="18" charset="0"/>
              </a:rPr>
              <a:t>ОБУЧЕНИЯ</a:t>
            </a:r>
            <a:endParaRPr lang="ru-RU" sz="2400" b="1" dirty="0">
              <a:latin typeface="Cambr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907704" y="2852936"/>
            <a:ext cx="2088232" cy="936104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mbria" pitchFamily="18" charset="0"/>
              </a:rPr>
              <a:t>ПРЕПОДАВАНИЕ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20072" y="2852936"/>
            <a:ext cx="1944216" cy="98072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УЧЕНИЕ</a:t>
            </a:r>
            <a:endParaRPr lang="ru-RU" sz="2400" b="1" dirty="0">
              <a:latin typeface="Cambr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5576" y="692696"/>
            <a:ext cx="7632848" cy="5256584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524328" y="2852936"/>
            <a:ext cx="1475656" cy="98072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РЕЗУЛЬТАТ</a:t>
            </a:r>
            <a:endParaRPr lang="ru-RU" sz="20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188640"/>
            <a:ext cx="4680520" cy="1124744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СОДЕРЖАНИЕ </a:t>
            </a:r>
          </a:p>
          <a:p>
            <a:pPr algn="ctr"/>
            <a:r>
              <a:rPr lang="ru-RU" sz="2400" b="1" dirty="0" smtClean="0">
                <a:latin typeface="Cambria" pitchFamily="18" charset="0"/>
              </a:rPr>
              <a:t>УЧЕБНОГО МАТЕРИАЛА</a:t>
            </a:r>
            <a:endParaRPr lang="ru-RU" sz="2400" b="1" dirty="0">
              <a:latin typeface="Cambr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9512" y="2852936"/>
            <a:ext cx="1403648" cy="83671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ЦЕЛЬ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35896" y="5517232"/>
            <a:ext cx="1944216" cy="1124744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СРЕДСТВА ОБУЧЕНИЯ</a:t>
            </a:r>
            <a:endParaRPr lang="ru-RU" sz="2400" b="1" dirty="0">
              <a:latin typeface="Cambria" pitchFamily="18" charset="0"/>
            </a:endParaRPr>
          </a:p>
        </p:txBody>
      </p:sp>
      <p:cxnSp>
        <p:nvCxnSpPr>
          <p:cNvPr id="23" name="Прямая со стрелкой 22"/>
          <p:cNvCxnSpPr>
            <a:endCxn id="16" idx="1"/>
          </p:cNvCxnSpPr>
          <p:nvPr/>
        </p:nvCxnSpPr>
        <p:spPr>
          <a:xfrm>
            <a:off x="1547664" y="3284984"/>
            <a:ext cx="360040" cy="360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6084168" y="1772816"/>
            <a:ext cx="1224136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2699792" y="1988840"/>
            <a:ext cx="79208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2087724" y="1736812"/>
            <a:ext cx="1224136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652120" y="1988840"/>
            <a:ext cx="648072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7236296" y="3284984"/>
            <a:ext cx="28803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2771800" y="3933056"/>
            <a:ext cx="72008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6200000" flipH="1">
            <a:off x="1979712" y="4221088"/>
            <a:ext cx="1872208" cy="11521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5652120" y="3933056"/>
            <a:ext cx="792088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 flipH="1" flipV="1">
            <a:off x="5436096" y="4149080"/>
            <a:ext cx="1656184" cy="12241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067944" y="3284984"/>
            <a:ext cx="100811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12687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Теория 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</a:br>
            <a:r>
              <a:rPr lang="ru-RU" dirty="0" err="1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системно-деятельностного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Cambria" pitchFamily="18" charset="0"/>
              </a:rPr>
              <a:t> подхода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88840"/>
            <a:ext cx="8280920" cy="5184576"/>
          </a:xfrm>
        </p:spPr>
        <p:txBody>
          <a:bodyPr>
            <a:normAutofit/>
          </a:bodyPr>
          <a:lstStyle/>
          <a:p>
            <a:pPr marL="365760" lvl="1" indent="-283464" algn="l">
              <a:buFont typeface="Arial" pitchFamily="34" charset="0"/>
              <a:buChar char="•"/>
              <a:defRPr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Система 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определенных действий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 направленных на получение обучаемыми новых знаний и умений</a:t>
            </a:r>
          </a:p>
          <a:p>
            <a:pPr marL="365760" indent="-283464" algn="l">
              <a:buFont typeface="Arial" pitchFamily="34" charset="0"/>
              <a:buChar char="•"/>
              <a:defRPr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Мотивированное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 целенаправленное решение учебной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задачи</a:t>
            </a:r>
          </a:p>
          <a:p>
            <a:pPr marL="365760" indent="-283464" algn="l"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Система постановки и решения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учебных задач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Т А\картинки школа\картинки школа\глобус\фон1_новый разм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i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Учебно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– методический комплект «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Сферы»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Учебник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Тетрадь – тренажёр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Тетрадь – практикум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Тетрадь - экзаменатор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Атлас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Контурные карты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Электронное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приложение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Электронные карты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028" name="Picture 4" descr="H:\ДЛЯ конференции ММЦ 28.02.12\фотки\IMG_6231.JPG"/>
          <p:cNvPicPr>
            <a:picLocks noChangeAspect="1" noChangeArrowheads="1"/>
          </p:cNvPicPr>
          <p:nvPr/>
        </p:nvPicPr>
        <p:blipFill>
          <a:blip r:embed="rId3" cstate="print"/>
          <a:srcRect l="8614" t="4167" r="3895" b="6250"/>
          <a:stretch>
            <a:fillRect/>
          </a:stretch>
        </p:blipFill>
        <p:spPr bwMode="auto">
          <a:xfrm>
            <a:off x="4788024" y="1916832"/>
            <a:ext cx="4220004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795</Words>
  <Application>Microsoft Office PowerPoint</Application>
  <PresentationFormat>Экран (4:3)</PresentationFormat>
  <Paragraphs>119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  Системно-деятельностный подход  в преподавании географии  по УМК «Сферы»</vt:lpstr>
      <vt:lpstr>Слайд 2</vt:lpstr>
      <vt:lpstr>Цель проекта</vt:lpstr>
      <vt:lpstr>Деятельностный подход</vt:lpstr>
      <vt:lpstr>Слайд 5</vt:lpstr>
      <vt:lpstr>Деятельностный поход  в обучении</vt:lpstr>
      <vt:lpstr>Слайд 7</vt:lpstr>
      <vt:lpstr> Теория  системно-деятельностного подхода</vt:lpstr>
      <vt:lpstr>Учебно – методический комплект «Сферы»</vt:lpstr>
      <vt:lpstr>Положения  системно-деятельностного подхода</vt:lpstr>
      <vt:lpstr> Этапы учебного процесса при реализации деятельностного подхода</vt:lpstr>
      <vt:lpstr>Слайд 12</vt:lpstr>
      <vt:lpstr>Слайд 13</vt:lpstr>
      <vt:lpstr>Уровни работы с текстом:</vt:lpstr>
      <vt:lpstr>Приемы работы с текстом</vt:lpstr>
      <vt:lpstr>Слайд 16</vt:lpstr>
      <vt:lpstr>«Мои географические исследования». </vt:lpstr>
      <vt:lpstr>Слайд 18</vt:lpstr>
      <vt:lpstr>Тетрадь - тренажёр</vt:lpstr>
      <vt:lpstr>Тетрадь - практикум</vt:lpstr>
      <vt:lpstr>Творческие задания</vt:lpstr>
      <vt:lpstr>Контурные карты</vt:lpstr>
      <vt:lpstr>Слайд 23</vt:lpstr>
      <vt:lpstr> Электронное приложение  к учебникам  </vt:lpstr>
      <vt:lpstr>Слайд 25</vt:lpstr>
      <vt:lpstr>Рефлексивно-оценочный этап</vt:lpstr>
      <vt:lpstr>Преимущества  системно - деятельностного подхода в преподавании географии по УМК «Сферы»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</dc:creator>
  <cp:lastModifiedBy>Алекс</cp:lastModifiedBy>
  <cp:revision>70</cp:revision>
  <dcterms:created xsi:type="dcterms:W3CDTF">2012-04-09T10:30:11Z</dcterms:created>
  <dcterms:modified xsi:type="dcterms:W3CDTF">2012-04-11T20:45:04Z</dcterms:modified>
</cp:coreProperties>
</file>