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22"/>
  </p:notesMasterIdLst>
  <p:sldIdLst>
    <p:sldId id="258" r:id="rId2"/>
    <p:sldId id="285" r:id="rId3"/>
    <p:sldId id="277" r:id="rId4"/>
    <p:sldId id="278" r:id="rId5"/>
    <p:sldId id="279" r:id="rId6"/>
    <p:sldId id="280" r:id="rId7"/>
    <p:sldId id="281" r:id="rId8"/>
    <p:sldId id="289" r:id="rId9"/>
    <p:sldId id="293" r:id="rId10"/>
    <p:sldId id="282" r:id="rId11"/>
    <p:sldId id="294" r:id="rId12"/>
    <p:sldId id="292" r:id="rId13"/>
    <p:sldId id="283" r:id="rId14"/>
    <p:sldId id="288" r:id="rId15"/>
    <p:sldId id="295" r:id="rId16"/>
    <p:sldId id="296" r:id="rId17"/>
    <p:sldId id="284" r:id="rId18"/>
    <p:sldId id="287" r:id="rId19"/>
    <p:sldId id="291" r:id="rId20"/>
    <p:sldId id="29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3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FA670A-7F8B-4B46-AB0E-F67F57DA0CAD}" type="datetimeFigureOut">
              <a:rPr lang="ru-RU" smtClean="0"/>
              <a:pPr/>
              <a:t>18.04.2012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28663F-6EF9-4E36-8961-9F4B2F20D7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105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7AB3EA-1844-4ADB-A535-C6FF2E71F73A}" type="slidenum">
              <a:rPr lang="ru-RU"/>
              <a:pPr/>
              <a:t>2</a:t>
            </a:fld>
            <a:endParaRPr lang="ru-RU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</a:rPr>
              <a:t>   Качество усвоения знаний определяется </a:t>
            </a:r>
            <a:r>
              <a:rPr lang="ru-RU" b="1" dirty="0">
                <a:latin typeface="Times New Roman" pitchFamily="18" charset="0"/>
              </a:rPr>
              <a:t>многообразием и характером</a:t>
            </a:r>
            <a:r>
              <a:rPr lang="ru-RU" dirty="0">
                <a:latin typeface="Times New Roman" pitchFamily="18" charset="0"/>
              </a:rPr>
              <a:t> видов универсальных действий.</a:t>
            </a:r>
          </a:p>
          <a:p>
            <a:r>
              <a:rPr lang="ru-RU" dirty="0">
                <a:latin typeface="Times New Roman" pitchFamily="18" charset="0"/>
              </a:rPr>
              <a:t>   В качестве основных видов универсальных учебных действий разработчики стандарта выделяют личностные, регулятивные, познавательные и коммуникативные УУД.</a:t>
            </a:r>
          </a:p>
          <a:p>
            <a:r>
              <a:rPr lang="ru-RU" dirty="0">
                <a:latin typeface="Times New Roman" pitchFamily="18" charset="0"/>
              </a:rPr>
              <a:t>   Овладение ими происходит в контексте </a:t>
            </a:r>
            <a:r>
              <a:rPr lang="ru-RU" b="1" dirty="0">
                <a:latin typeface="Times New Roman" pitchFamily="18" charset="0"/>
              </a:rPr>
              <a:t>разных </a:t>
            </a:r>
            <a:r>
              <a:rPr lang="ru-RU" dirty="0">
                <a:latin typeface="Times New Roman" pitchFamily="18" charset="0"/>
              </a:rPr>
              <a:t>учебных предметов. Каждый учебный предмет раскрывает свои собственные, специфические возможности для формирования УУД, определяемые, в первую очередь, функцией учебного предмета и его предметным содержанием.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11B5B9-AAF7-49FE-8707-654FABDA5E04}" type="slidenum">
              <a:rPr lang="ru-RU"/>
              <a:pPr/>
              <a:t>17</a:t>
            </a:fld>
            <a:endParaRPr lang="ru-RU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dirty="0">
                <a:latin typeface="Times New Roman" pitchFamily="18" charset="0"/>
              </a:rPr>
              <a:t>   Коммуникативные УУД обеспечивают возможности сотрудничества – умение слышать, слушать и понимать партнера, планировать и согласованно выполнять совместную деятельность, распределять роли, взаимно контролировать действия друг друга, уметь договариваться, вести дискуссию, правильно выражать свои мысли в речи, уважать в общении и сотрудничества партнера и самого себя.</a:t>
            </a:r>
            <a:endParaRPr lang="ru-RU" sz="1400" dirty="0">
              <a:solidFill>
                <a:srgbClr val="000099"/>
              </a:solidFill>
              <a:latin typeface="Times New Roman" pitchFamily="18" charset="0"/>
            </a:endParaRPr>
          </a:p>
          <a:p>
            <a:r>
              <a:rPr lang="ru-RU" sz="1400" dirty="0">
                <a:solidFill>
                  <a:srgbClr val="000099"/>
                </a:solidFill>
                <a:latin typeface="Times New Roman" pitchFamily="18" charset="0"/>
              </a:rPr>
              <a:t>  Где же идёт развитие коммуникативных УУД? </a:t>
            </a:r>
          </a:p>
          <a:p>
            <a:r>
              <a:rPr lang="ru-RU" sz="1400" dirty="0">
                <a:solidFill>
                  <a:srgbClr val="000099"/>
                </a:solidFill>
                <a:latin typeface="Times New Roman" pitchFamily="18" charset="0"/>
              </a:rPr>
              <a:t>Умение учитывать разные мнения и стремиться к координации различных позиций в сотрудничестве; формирование собственного мнения и позиции, договариваться, приходить к общему решению в совместной деятельности.</a:t>
            </a:r>
          </a:p>
          <a:p>
            <a:endParaRPr lang="ru-RU" sz="1400" dirty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266BD3-F658-4256-B061-321A83C9D915}" type="slidenum">
              <a:rPr lang="ru-RU"/>
              <a:pPr/>
              <a:t>3</a:t>
            </a:fld>
            <a:endParaRPr lang="ru-RU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Verdana" pitchFamily="34" charset="0"/>
              </a:rPr>
              <a:t>    </a:t>
            </a:r>
            <a:r>
              <a:rPr lang="ru-RU" sz="1400" dirty="0">
                <a:latin typeface="Times New Roman" pitchFamily="18" charset="0"/>
              </a:rPr>
              <a:t>Новые социальные запросы определяют </a:t>
            </a:r>
            <a:r>
              <a:rPr lang="ru-RU" sz="1400" b="1" dirty="0">
                <a:latin typeface="Times New Roman" pitchFamily="18" charset="0"/>
              </a:rPr>
              <a:t>цели образования</a:t>
            </a:r>
            <a:r>
              <a:rPr lang="ru-RU" sz="1400" dirty="0">
                <a:latin typeface="Times New Roman" pitchFamily="18" charset="0"/>
              </a:rPr>
              <a:t> как общекультурное, личностное и познавательное развитие учащихся, обеспечивающие такую ключевую компетенцию образования как </a:t>
            </a:r>
            <a:r>
              <a:rPr lang="ru-RU" sz="1400" b="1" dirty="0">
                <a:latin typeface="Times New Roman" pitchFamily="18" charset="0"/>
              </a:rPr>
              <a:t>«научить учиться»</a:t>
            </a:r>
            <a:r>
              <a:rPr lang="ru-RU" sz="1400" dirty="0">
                <a:latin typeface="Times New Roman" pitchFamily="18" charset="0"/>
              </a:rPr>
              <a:t>.</a:t>
            </a:r>
          </a:p>
          <a:p>
            <a:r>
              <a:rPr lang="ru-RU" sz="1400" dirty="0">
                <a:latin typeface="Times New Roman" pitchFamily="18" charset="0"/>
              </a:rPr>
              <a:t>    Важнейшей задачей современной системы образования является формирование </a:t>
            </a:r>
            <a:r>
              <a:rPr lang="ru-RU" sz="1400" b="1" dirty="0">
                <a:latin typeface="Times New Roman" pitchFamily="18" charset="0"/>
              </a:rPr>
              <a:t>совокупности «универсальных учебных действий», обеспечивающих «умение учиться»,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b="1" dirty="0">
                <a:latin typeface="Times New Roman" pitchFamily="18" charset="0"/>
              </a:rPr>
              <a:t>способность личности к саморазвитию и самосовершенствованию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b="1" dirty="0">
                <a:latin typeface="Times New Roman" pitchFamily="18" charset="0"/>
              </a:rPr>
              <a:t>путем сознательного и активного присвоения нового социального опыта</a:t>
            </a:r>
            <a:r>
              <a:rPr lang="ru-RU" sz="1400" dirty="0">
                <a:latin typeface="Times New Roman" pitchFamily="18" charset="0"/>
              </a:rPr>
              <a:t>, а не только освоение учащимися конкретных предметных знаний и навыков в рамках отдельных дисциплин. При этом знания, умения и навыки формируются, применяются и сохраняются в тесной связи с активными действиями самих учащихся. </a:t>
            </a:r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C5ECC4-BBE6-41D8-A606-1055F4346A12}" type="slidenum">
              <a:rPr lang="ru-RU"/>
              <a:pPr/>
              <a:t>4</a:t>
            </a:fld>
            <a:endParaRPr lang="ru-RU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dirty="0">
                <a:latin typeface="Times New Roman" pitchFamily="18" charset="0"/>
              </a:rPr>
              <a:t>   УУД - это система действий учащегося, обеспечивающая  культурную идентичность, социальную компетентность, </a:t>
            </a:r>
          </a:p>
          <a:p>
            <a:r>
              <a:rPr lang="ru-RU" sz="1400" dirty="0">
                <a:latin typeface="Times New Roman" pitchFamily="18" charset="0"/>
              </a:rPr>
              <a:t>толерантность, способность к самостоятельному усвоению новых знаний и умений, включая организацию самостоятельной учебной деятельности.</a:t>
            </a:r>
          </a:p>
          <a:p>
            <a:r>
              <a:rPr lang="ru-RU" sz="1400" dirty="0">
                <a:latin typeface="Times New Roman" pitchFamily="18" charset="0"/>
              </a:rPr>
              <a:t>   Авторы стандартов второго поколения рассматривают УУД как обеспечение возможностей учащегося самостоятельно действовать при получении образования.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31E0CF-AA2F-45EA-BDFD-E901A00BA127}" type="slidenum">
              <a:rPr lang="ru-RU"/>
              <a:pPr/>
              <a:t>5</a:t>
            </a:fld>
            <a:endParaRPr lang="ru-RU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lnSpc>
                <a:spcPct val="90000"/>
              </a:lnSpc>
            </a:pPr>
            <a:r>
              <a:rPr lang="ru-RU" dirty="0"/>
              <a:t>   </a:t>
            </a:r>
            <a:r>
              <a:rPr lang="ru-RU" sz="1400" dirty="0">
                <a:latin typeface="Times New Roman" pitchFamily="18" charset="0"/>
              </a:rPr>
              <a:t>Функция универсальных учебных действий – обеспечить ключевую компетенцию учащегося – умение учиться, т.е. учить себя, а также применение полученных в школе знаний в жизни.</a:t>
            </a:r>
          </a:p>
          <a:p>
            <a:pPr marL="228600" indent="-228600">
              <a:lnSpc>
                <a:spcPct val="90000"/>
              </a:lnSpc>
            </a:pPr>
            <a:r>
              <a:rPr lang="ru-RU" sz="1400" dirty="0">
                <a:latin typeface="Times New Roman" pitchFamily="18" charset="0"/>
              </a:rPr>
              <a:t>Что дают универсальные учебные действия?</a:t>
            </a:r>
          </a:p>
          <a:p>
            <a:pPr marL="685800" lvl="1" indent="-228600">
              <a:lnSpc>
                <a:spcPct val="90000"/>
              </a:lnSpc>
              <a:buFontTx/>
              <a:buChar char="•"/>
            </a:pPr>
            <a:r>
              <a:rPr lang="ru-RU" sz="1400" dirty="0">
                <a:latin typeface="Times New Roman" pitchFamily="18" charset="0"/>
              </a:rPr>
              <a:t>обеспечивают учащемуся возможность самостоятельно осуществлять деятельность учения, ставить учебные цели, искать и использовать необходимые средства и способы их достижения, уметь контролировать и оценивать учебную деятельность и ее результаты;</a:t>
            </a:r>
          </a:p>
          <a:p>
            <a:pPr marL="685800" lvl="1" indent="-228600">
              <a:lnSpc>
                <a:spcPct val="90000"/>
              </a:lnSpc>
              <a:buFontTx/>
              <a:buChar char="•"/>
            </a:pPr>
            <a:r>
              <a:rPr lang="ru-RU" sz="1400" dirty="0">
                <a:latin typeface="Times New Roman" pitchFamily="18" charset="0"/>
              </a:rPr>
              <a:t>создают условия развития личности и ее самореализации на основе «умения учиться» и сотрудничать со взрослыми и сверстниками. Умение учиться во взрослой жизни обеспечивает личности готовность к непрерывному образованию, высокую социальную и профессиональную мобильность; </a:t>
            </a:r>
          </a:p>
          <a:p>
            <a:pPr marL="685800" lvl="1" indent="-228600">
              <a:lnSpc>
                <a:spcPct val="90000"/>
              </a:lnSpc>
              <a:buFontTx/>
              <a:buChar char="•"/>
            </a:pPr>
            <a:r>
              <a:rPr lang="ru-RU" sz="1400" dirty="0">
                <a:latin typeface="Times New Roman" pitchFamily="18" charset="0"/>
              </a:rPr>
              <a:t>обеспечивают успешное усвоение знаний, умений и навыков, формирование картины мира, компетентностей в любой предметной области познания.</a:t>
            </a:r>
          </a:p>
          <a:p>
            <a:pPr marL="228600" indent="-228600">
              <a:lnSpc>
                <a:spcPct val="90000"/>
              </a:lnSpc>
            </a:pPr>
            <a:endParaRPr lang="ru-RU" sz="1400" dirty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7AB3EA-1844-4ADB-A535-C6FF2E71F73A}" type="slidenum">
              <a:rPr lang="ru-RU"/>
              <a:pPr/>
              <a:t>6</a:t>
            </a:fld>
            <a:endParaRPr lang="ru-RU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</a:rPr>
              <a:t>   Качество усвоения знаний определяется </a:t>
            </a:r>
            <a:r>
              <a:rPr lang="ru-RU" b="1" dirty="0">
                <a:latin typeface="Times New Roman" pitchFamily="18" charset="0"/>
              </a:rPr>
              <a:t>многообразием и характером</a:t>
            </a:r>
            <a:r>
              <a:rPr lang="ru-RU" dirty="0">
                <a:latin typeface="Times New Roman" pitchFamily="18" charset="0"/>
              </a:rPr>
              <a:t> видов универсальных действий.</a:t>
            </a:r>
          </a:p>
          <a:p>
            <a:r>
              <a:rPr lang="ru-RU" dirty="0">
                <a:latin typeface="Times New Roman" pitchFamily="18" charset="0"/>
              </a:rPr>
              <a:t>   В качестве основных видов универсальных учебных действий разработчики стандарта выделяют личностные, регулятивные, познавательные и коммуникативные УУД.</a:t>
            </a:r>
          </a:p>
          <a:p>
            <a:r>
              <a:rPr lang="ru-RU" dirty="0">
                <a:latin typeface="Times New Roman" pitchFamily="18" charset="0"/>
              </a:rPr>
              <a:t>   Овладение ими происходит в контексте </a:t>
            </a:r>
            <a:r>
              <a:rPr lang="ru-RU" b="1" dirty="0">
                <a:latin typeface="Times New Roman" pitchFamily="18" charset="0"/>
              </a:rPr>
              <a:t>разных </a:t>
            </a:r>
            <a:r>
              <a:rPr lang="ru-RU" dirty="0">
                <a:latin typeface="Times New Roman" pitchFamily="18" charset="0"/>
              </a:rPr>
              <a:t>учебных предметов. Каждый учебный предмет раскрывает свои собственные, специфические возможности для формирования УУД, определяемые, в первую очередь, функцией учебного предмета и его предметным содержанием.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ED4505-40F3-481D-A748-A2F24BA61EC9}" type="slidenum">
              <a:rPr lang="ru-RU"/>
              <a:pPr/>
              <a:t>7</a:t>
            </a:fld>
            <a:endParaRPr lang="ru-RU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dirty="0">
                <a:latin typeface="Times New Roman" pitchFamily="18" charset="0"/>
              </a:rPr>
              <a:t> Личностные УУД позволяют сделать учение осмысленным, обеспечивают ученику значимость решения учебных задач, увязывая их с реальными жизненными целями и ситуациями. Направлены на осознание, исследование и принятие жизненных ценностей и смыслов, позволяют сориентироваться в нравственных нормах, правилах, оценках, выработать свою жизненную позицию в отношении мира, людей, самого себя и своего будущего.</a:t>
            </a:r>
          </a:p>
          <a:p>
            <a:pPr>
              <a:lnSpc>
                <a:spcPct val="80000"/>
              </a:lnSpc>
            </a:pPr>
            <a:r>
              <a:rPr lang="ru-RU" dirty="0">
                <a:latin typeface="Times New Roman" pitchFamily="18" charset="0"/>
              </a:rPr>
              <a:t>ВНУТРЕННЯЯ ПОЗИЦИЯ В начальной школе формирование личностных универсальных действий должно реализоваться путём  развития у школьника задач самоопределения: «Я знаю...»; «Я умею...»; «Я создаю...»; «Я стремлюсь...». </a:t>
            </a:r>
          </a:p>
          <a:p>
            <a:pPr>
              <a:lnSpc>
                <a:spcPct val="80000"/>
              </a:lnSpc>
            </a:pPr>
            <a:r>
              <a:rPr lang="ru-RU" dirty="0">
                <a:latin typeface="Times New Roman" pitchFamily="18" charset="0"/>
              </a:rPr>
              <a:t>   МОТИВАЦИЯ Установление связи между целью учебной деятельности и ее мотивом -  определение того </a:t>
            </a:r>
            <a:r>
              <a:rPr lang="ru-RU" b="1" dirty="0">
                <a:solidFill>
                  <a:srgbClr val="000099"/>
                </a:solidFill>
                <a:latin typeface="Times New Roman" pitchFamily="18" charset="0"/>
              </a:rPr>
              <a:t>«какое значение, смысл имеет для меня учение».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rgbClr val="000099"/>
                </a:solidFill>
                <a:latin typeface="Times New Roman" pitchFamily="18" charset="0"/>
              </a:rPr>
              <a:t>   НРАВСТВЕННО-ЭТИЧЕСКАЯ ОЦЕНКА 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ru-RU" dirty="0">
                <a:latin typeface="Times New Roman" pitchFamily="18" charset="0"/>
              </a:rPr>
              <a:t>Выделение морально-этического содержания событий и действий.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ru-RU" dirty="0">
                <a:latin typeface="Times New Roman" pitchFamily="18" charset="0"/>
              </a:rPr>
              <a:t>Построение системы нравственных ценностей как основания морального выбора.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ru-RU" dirty="0">
                <a:latin typeface="Times New Roman" pitchFamily="18" charset="0"/>
              </a:rPr>
              <a:t>Нравственно-этическое оценивание событий и действий с точки зрения моральных норм.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ru-RU" dirty="0">
                <a:latin typeface="Times New Roman" pitchFamily="18" charset="0"/>
              </a:rPr>
              <a:t>Ориентировка в моральной дилемме и осуществление личностного морального выбора.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rgbClr val="000099"/>
                </a:solidFill>
                <a:latin typeface="Times New Roman" pitchFamily="18" charset="0"/>
              </a:rPr>
              <a:t>   Где же идёт развитие личностных УУД? 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rgbClr val="000099"/>
                </a:solidFill>
                <a:latin typeface="Times New Roman" pitchFamily="18" charset="0"/>
              </a:rPr>
              <a:t>   На основе анализа текста организуется обсуждение нравственного содержания и система поступков героя, что способствует развитию этических чувств, как регуляторов морального поведения.</a:t>
            </a:r>
          </a:p>
          <a:p>
            <a:pPr lvl="1">
              <a:lnSpc>
                <a:spcPct val="80000"/>
              </a:lnSpc>
            </a:pPr>
            <a:endParaRPr lang="ru-RU" dirty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5688DE-F990-40DC-B424-A761B6E6BA18}" type="slidenum">
              <a:rPr lang="ru-RU"/>
              <a:pPr/>
              <a:t>10</a:t>
            </a:fld>
            <a:endParaRPr lang="ru-RU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1400" dirty="0">
                <a:latin typeface="Times New Roman" pitchFamily="18" charset="0"/>
              </a:rPr>
              <a:t>Регулятивные УУД обеспечивают возможность управления познавательной и учебной деятельностью посредством постановки целей, планирования, контроля, коррекции своих действий и оценки успешности усвоения. </a:t>
            </a:r>
            <a:endParaRPr lang="ru-RU" sz="1400" b="1" i="1" u="sng" dirty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400" b="1" i="1" u="sng" dirty="0">
                <a:latin typeface="Times New Roman" pitchFamily="18" charset="0"/>
              </a:rPr>
              <a:t>Целеполагание</a:t>
            </a:r>
            <a:r>
              <a:rPr lang="ru-RU" sz="1400" b="1" u="sng" dirty="0">
                <a:latin typeface="Times New Roman" pitchFamily="18" charset="0"/>
              </a:rPr>
              <a:t> </a:t>
            </a:r>
            <a:r>
              <a:rPr lang="ru-RU" sz="1400" b="1" dirty="0">
                <a:latin typeface="Times New Roman" pitchFamily="18" charset="0"/>
              </a:rPr>
              <a:t>–</a:t>
            </a:r>
            <a:r>
              <a:rPr lang="ru-RU" sz="1400" dirty="0">
                <a:latin typeface="Times New Roman" pitchFamily="18" charset="0"/>
              </a:rPr>
              <a:t> постановка учебной задачи на основе соотнесения того, что уже известно и усвоено учащимися, и того, что еще неизвестно. </a:t>
            </a:r>
            <a:endParaRPr lang="ru-RU" sz="1400" b="1" i="1" u="sng" dirty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400" b="1" i="1" u="sng" dirty="0">
                <a:latin typeface="Times New Roman" pitchFamily="18" charset="0"/>
              </a:rPr>
              <a:t>Планирование</a:t>
            </a:r>
            <a:r>
              <a:rPr lang="ru-RU" sz="1400" b="1" dirty="0">
                <a:latin typeface="Times New Roman" pitchFamily="18" charset="0"/>
              </a:rPr>
              <a:t> – </a:t>
            </a:r>
            <a:r>
              <a:rPr lang="ru-RU" sz="1400" dirty="0">
                <a:latin typeface="Times New Roman" pitchFamily="18" charset="0"/>
              </a:rPr>
              <a:t>определение последовательности промежуточных целей с учетом конечного результата, составление плана и последовательности действий </a:t>
            </a:r>
            <a:endParaRPr lang="ru-RU" sz="1400" i="1" u="sng" dirty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400" b="1" i="1" u="sng" dirty="0">
                <a:latin typeface="Times New Roman" pitchFamily="18" charset="0"/>
              </a:rPr>
              <a:t>Прогнозирование</a:t>
            </a:r>
            <a:r>
              <a:rPr lang="ru-RU" sz="1400" u="sng" dirty="0">
                <a:latin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</a:rPr>
              <a:t>– предвосхищение результата и уровня усвоения знаний </a:t>
            </a:r>
            <a:endParaRPr lang="ru-RU" sz="1400" b="1" i="1" u="sng" dirty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400" b="1" i="1" u="sng" dirty="0">
                <a:latin typeface="Times New Roman" pitchFamily="18" charset="0"/>
              </a:rPr>
              <a:t>Контроль</a:t>
            </a:r>
            <a:r>
              <a:rPr lang="ru-RU" sz="1400" dirty="0">
                <a:latin typeface="Times New Roman" pitchFamily="18" charset="0"/>
              </a:rPr>
              <a:t> – сличение способа действия и его результата с заданным эталоном с целью обнаружения отклонений и отличий от эталона </a:t>
            </a:r>
            <a:endParaRPr lang="ru-RU" sz="1400" b="1" i="1" u="sng" dirty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400" b="1" i="1" u="sng" dirty="0">
                <a:latin typeface="Times New Roman" pitchFamily="18" charset="0"/>
              </a:rPr>
              <a:t>Коррекция</a:t>
            </a:r>
            <a:r>
              <a:rPr lang="ru-RU" sz="1400" dirty="0">
                <a:latin typeface="Times New Roman" pitchFamily="18" charset="0"/>
              </a:rPr>
              <a:t> – внесение необходимых дополнений и корректив в план и способ действия в случае расхождения эталона, реального действия и его результата </a:t>
            </a:r>
            <a:endParaRPr lang="ru-RU" sz="1400" b="1" i="1" u="sng" dirty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400" b="1" i="1" u="sng" dirty="0">
                <a:latin typeface="Times New Roman" pitchFamily="18" charset="0"/>
              </a:rPr>
              <a:t>Оценка</a:t>
            </a:r>
            <a:r>
              <a:rPr lang="ru-RU" sz="1400" dirty="0">
                <a:latin typeface="Times New Roman" pitchFamily="18" charset="0"/>
              </a:rPr>
              <a:t> – выделение и осознание уч-ся того, что уже усвоено и что еще нужно усвоить, осознание качества и уровня усвоения </a:t>
            </a:r>
            <a:endParaRPr lang="ru-RU" sz="1400" b="1" i="1" u="sng" dirty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400" b="1" i="1" u="sng" dirty="0" err="1">
                <a:latin typeface="Times New Roman" pitchFamily="18" charset="0"/>
              </a:rPr>
              <a:t>Саморегуляция</a:t>
            </a:r>
            <a:r>
              <a:rPr lang="ru-RU" sz="1400" dirty="0">
                <a:latin typeface="Times New Roman" pitchFamily="18" charset="0"/>
              </a:rPr>
              <a:t> – способность к мобилизации сил и энергии, к волевому усилию и к преодолению препятствий</a:t>
            </a:r>
            <a:r>
              <a:rPr lang="ru-RU" sz="1000" dirty="0">
                <a:latin typeface="Times New Roman" pitchFamily="18" charset="0"/>
              </a:rPr>
              <a:t>.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8663F-6EF9-4E36-8961-9F4B2F20D7D6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45303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F91C1E-628D-4CA3-8416-809BA15A746C}" type="slidenum">
              <a:rPr lang="ru-RU"/>
              <a:pPr/>
              <a:t>13</a:t>
            </a:fld>
            <a:endParaRPr lang="ru-RU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dirty="0">
                <a:latin typeface="Times New Roman" pitchFamily="18" charset="0"/>
              </a:rPr>
              <a:t>Познавательные УУД включают действия исследования, поиска и отбора необходимой </a:t>
            </a:r>
            <a:r>
              <a:rPr lang="ru-RU" sz="1400" b="1" dirty="0">
                <a:latin typeface="Times New Roman" pitchFamily="18" charset="0"/>
              </a:rPr>
              <a:t>информации</a:t>
            </a:r>
            <a:r>
              <a:rPr lang="ru-RU" sz="1400" dirty="0">
                <a:latin typeface="Times New Roman" pitchFamily="18" charset="0"/>
              </a:rPr>
              <a:t>, ее структурирования; моделирования изучаемого содержания, логические действия и операции, способы решения задач.</a:t>
            </a:r>
            <a:endParaRPr lang="ru-RU" sz="1400" dirty="0">
              <a:solidFill>
                <a:srgbClr val="000099"/>
              </a:solidFill>
              <a:latin typeface="Times New Roman" pitchFamily="18" charset="0"/>
            </a:endParaRPr>
          </a:p>
          <a:p>
            <a:r>
              <a:rPr lang="ru-RU" sz="1400" dirty="0">
                <a:solidFill>
                  <a:srgbClr val="000099"/>
                </a:solidFill>
                <a:latin typeface="Times New Roman" pitchFamily="18" charset="0"/>
              </a:rPr>
              <a:t>Где же идёт развитие познавательных УУД? </a:t>
            </a:r>
          </a:p>
          <a:p>
            <a:r>
              <a:rPr lang="ru-RU" sz="1400" dirty="0">
                <a:latin typeface="Times New Roman" pitchFamily="18" charset="0"/>
              </a:rPr>
              <a:t>Осуществление поиска информации для выполнения учебных заданий.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18.04.2012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standart.edu.ru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standart.edu.ru/" TargetMode="External"/><Relationship Id="rId7" Type="http://schemas.openxmlformats.org/officeDocument/2006/relationships/image" Target="../media/image30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hyperlink" Target="http://standart.edu.ru/" TargetMode="External"/><Relationship Id="rId4" Type="http://schemas.openxmlformats.org/officeDocument/2006/relationships/image" Target="../media/image5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10" Type="http://schemas.openxmlformats.org/officeDocument/2006/relationships/image" Target="../media/image53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standart.edu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hyperlink" Target="http://standart.edu.ru/" TargetMode="External"/><Relationship Id="rId4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standart.edu.ru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standart.edu.ru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standart.edu.ru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hyperlink" Target="http://standart.edu.ru/" TargetMode="Externa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standart.edu.ru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8143" y="836712"/>
            <a:ext cx="2736305" cy="4896544"/>
          </a:xfrm>
        </p:spPr>
        <p:txBody>
          <a:bodyPr>
            <a:normAutofit fontScale="90000"/>
          </a:bodyPr>
          <a:lstStyle/>
          <a:p>
            <a:pPr algn="r"/>
            <a:r>
              <a:rPr lang="ru-RU" sz="3600" b="0" i="1" dirty="0">
                <a:solidFill>
                  <a:schemeClr val="tx2">
                    <a:lumMod val="75000"/>
                  </a:schemeClr>
                </a:solidFill>
              </a:rPr>
              <a:t>Великая цель образования – это не </a:t>
            </a:r>
            <a:r>
              <a:rPr lang="ru-RU" sz="3600" b="0" i="1" dirty="0" smtClean="0">
                <a:solidFill>
                  <a:schemeClr val="tx2">
                    <a:lumMod val="75000"/>
                  </a:schemeClr>
                </a:solidFill>
              </a:rPr>
              <a:t>знания,</a:t>
            </a:r>
            <a:br>
              <a:rPr lang="ru-RU" sz="3600" b="0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0" i="1" dirty="0" smtClean="0">
                <a:solidFill>
                  <a:schemeClr val="tx2">
                    <a:lumMod val="75000"/>
                  </a:schemeClr>
                </a:solidFill>
              </a:rPr>
              <a:t> а </a:t>
            </a:r>
            <a:r>
              <a:rPr lang="ru-RU" sz="3600" b="0" i="1" dirty="0">
                <a:solidFill>
                  <a:schemeClr val="tx2">
                    <a:lumMod val="75000"/>
                  </a:schemeClr>
                </a:solidFill>
              </a:rPr>
              <a:t>действия</a:t>
            </a:r>
            <a:r>
              <a:rPr lang="ru-RU" sz="3600" b="0" i="1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br>
              <a:rPr lang="ru-RU" sz="3600" b="0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0" i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3600" b="0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0" i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3600" b="0" i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0" i="1" dirty="0">
                <a:solidFill>
                  <a:schemeClr val="tx2">
                    <a:lumMod val="75000"/>
                  </a:schemeClr>
                </a:solidFill>
              </a:rPr>
              <a:t>Герберт Спенсер</a:t>
            </a:r>
          </a:p>
        </p:txBody>
      </p:sp>
      <p:pic>
        <p:nvPicPr>
          <p:cNvPr id="7" name="Picture 7" descr="255408-00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692696"/>
            <a:ext cx="5688632" cy="556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44675"/>
            <a:ext cx="8229600" cy="452596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ru-RU" sz="3600" b="1" dirty="0">
                <a:solidFill>
                  <a:srgbClr val="3333FF"/>
                </a:solidFill>
              </a:rPr>
              <a:t>целеполагание; </a:t>
            </a:r>
          </a:p>
          <a:p>
            <a:pPr>
              <a:lnSpc>
                <a:spcPct val="90000"/>
              </a:lnSpc>
            </a:pPr>
            <a:r>
              <a:rPr lang="ru-RU" sz="3600" b="1" dirty="0">
                <a:solidFill>
                  <a:srgbClr val="3333FF"/>
                </a:solidFill>
              </a:rPr>
              <a:t>планирование; </a:t>
            </a:r>
            <a:endParaRPr lang="ru-RU" sz="3600" dirty="0">
              <a:solidFill>
                <a:srgbClr val="3333FF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3600" b="1" dirty="0">
                <a:solidFill>
                  <a:srgbClr val="3333FF"/>
                </a:solidFill>
              </a:rPr>
              <a:t>прогнозирование;</a:t>
            </a:r>
          </a:p>
          <a:p>
            <a:pPr>
              <a:lnSpc>
                <a:spcPct val="90000"/>
              </a:lnSpc>
            </a:pPr>
            <a:r>
              <a:rPr lang="ru-RU" sz="3600" b="1" dirty="0">
                <a:solidFill>
                  <a:srgbClr val="3333FF"/>
                </a:solidFill>
              </a:rPr>
              <a:t>контроль;</a:t>
            </a:r>
          </a:p>
          <a:p>
            <a:pPr>
              <a:lnSpc>
                <a:spcPct val="90000"/>
              </a:lnSpc>
            </a:pPr>
            <a:r>
              <a:rPr lang="ru-RU" sz="3600" b="1" dirty="0">
                <a:solidFill>
                  <a:srgbClr val="3333FF"/>
                </a:solidFill>
              </a:rPr>
              <a:t>коррекция;</a:t>
            </a:r>
          </a:p>
          <a:p>
            <a:pPr>
              <a:lnSpc>
                <a:spcPct val="90000"/>
              </a:lnSpc>
            </a:pPr>
            <a:r>
              <a:rPr lang="ru-RU" sz="3600" b="1" dirty="0">
                <a:solidFill>
                  <a:srgbClr val="3333FF"/>
                </a:solidFill>
              </a:rPr>
              <a:t>оценка;</a:t>
            </a:r>
          </a:p>
          <a:p>
            <a:pPr>
              <a:lnSpc>
                <a:spcPct val="90000"/>
              </a:lnSpc>
            </a:pPr>
            <a:r>
              <a:rPr lang="ru-RU" sz="3600" b="1" dirty="0">
                <a:solidFill>
                  <a:srgbClr val="3333FF"/>
                </a:solidFill>
              </a:rPr>
              <a:t>волевая </a:t>
            </a:r>
            <a:r>
              <a:rPr lang="ru-RU" sz="3600" b="1" dirty="0" err="1">
                <a:solidFill>
                  <a:srgbClr val="3333FF"/>
                </a:solidFill>
              </a:rPr>
              <a:t>саморегуляция</a:t>
            </a:r>
            <a:r>
              <a:rPr lang="ru-RU" sz="3600" b="1" dirty="0">
                <a:solidFill>
                  <a:srgbClr val="3333FF"/>
                </a:solidFill>
              </a:rPr>
              <a:t>.</a:t>
            </a:r>
          </a:p>
          <a:p>
            <a:pPr>
              <a:lnSpc>
                <a:spcPct val="90000"/>
              </a:lnSpc>
            </a:pPr>
            <a:endParaRPr lang="ru-RU" dirty="0">
              <a:solidFill>
                <a:srgbClr val="3333FF"/>
              </a:solidFill>
            </a:endParaRPr>
          </a:p>
        </p:txBody>
      </p:sp>
      <p:pic>
        <p:nvPicPr>
          <p:cNvPr id="9220" name="Picture 7" descr="logo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15888"/>
            <a:ext cx="3143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1" name="Group 12"/>
          <p:cNvGrpSpPr>
            <a:grpSpLocks/>
          </p:cNvGrpSpPr>
          <p:nvPr/>
        </p:nvGrpSpPr>
        <p:grpSpPr bwMode="auto">
          <a:xfrm>
            <a:off x="179388" y="115888"/>
            <a:ext cx="5545137" cy="1873250"/>
            <a:chOff x="555" y="2823"/>
            <a:chExt cx="973" cy="1065"/>
          </a:xfrm>
        </p:grpSpPr>
        <p:pic>
          <p:nvPicPr>
            <p:cNvPr id="9222" name="Picture 13" descr="Picture2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" y="3718"/>
              <a:ext cx="819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3" name="Oval 14"/>
            <p:cNvSpPr>
              <a:spLocks noChangeArrowheads="1"/>
            </p:cNvSpPr>
            <p:nvPr/>
          </p:nvSpPr>
          <p:spPr bwMode="gray">
            <a:xfrm>
              <a:off x="555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rgbClr val="F0EA00"/>
                </a:gs>
                <a:gs pos="100000">
                  <a:srgbClr val="898600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9224" name="Oval 15"/>
            <p:cNvSpPr>
              <a:spLocks noChangeArrowheads="1"/>
            </p:cNvSpPr>
            <p:nvPr/>
          </p:nvSpPr>
          <p:spPr bwMode="gray">
            <a:xfrm>
              <a:off x="576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rgbClr val="F0EA00">
                    <a:alpha val="85001"/>
                  </a:srgbClr>
                </a:gs>
                <a:gs pos="100000">
                  <a:srgbClr val="9895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9225" name="Oval 16"/>
            <p:cNvSpPr>
              <a:spLocks noChangeArrowheads="1"/>
            </p:cNvSpPr>
            <p:nvPr/>
          </p:nvSpPr>
          <p:spPr bwMode="gray">
            <a:xfrm>
              <a:off x="612" y="2880"/>
              <a:ext cx="839" cy="839"/>
            </a:xfrm>
            <a:prstGeom prst="ellipse">
              <a:avLst/>
            </a:prstGeom>
            <a:gradFill rotWithShape="1">
              <a:gsLst>
                <a:gs pos="0">
                  <a:srgbClr val="F0EA00"/>
                </a:gs>
                <a:gs pos="100000">
                  <a:srgbClr val="AEAA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pic>
          <p:nvPicPr>
            <p:cNvPr id="9226" name="Picture 17" descr="Picture1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2880"/>
              <a:ext cx="616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33" name="Rectangle 17"/>
          <p:cNvSpPr>
            <a:spLocks noChangeArrowheads="1"/>
          </p:cNvSpPr>
          <p:nvPr/>
        </p:nvSpPr>
        <p:spPr bwMode="auto">
          <a:xfrm>
            <a:off x="539750" y="620713"/>
            <a:ext cx="47529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FF3300"/>
                </a:solidFill>
              </a:rPr>
              <a:t>Регулятивные УУД</a:t>
            </a:r>
          </a:p>
        </p:txBody>
      </p:sp>
    </p:spTree>
    <p:extLst>
      <p:ext uri="{BB962C8B-B14F-4D97-AF65-F5344CB8AC3E}">
        <p14:creationId xmlns:p14="http://schemas.microsoft.com/office/powerpoint/2010/main" xmlns="" val="391546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457200" y="1371600"/>
            <a:ext cx="2458616" cy="10492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G:\DCIM\100CASIO\CIMG271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4956043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DCIM\100CASIO\CIMG271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677" y="2420888"/>
            <a:ext cx="5652120" cy="4239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G:\DCIM\100CASIO\CIMG272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9401" y="2063539"/>
            <a:ext cx="6108171" cy="458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F:\DCIM\100CASIO\CIMG270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1231"/>
            <a:ext cx="3747369" cy="2809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Объект 8" descr="G:\DCIM\100CASIO\CIMG2739.JPG"/>
          <p:cNvPicPr>
            <a:picLocks noGrp="1"/>
          </p:cNvPicPr>
          <p:nvPr>
            <p:ph idx="1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1231"/>
            <a:ext cx="4920208" cy="3531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2248" y="2910473"/>
            <a:ext cx="5275324" cy="3955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6211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G:\DCIM\100CASIO\CIMG270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1354" y="383"/>
            <a:ext cx="5418348" cy="4063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F:\DCIM\100CASIO\CIMG271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5631164" cy="4225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F:\DCIM\100CASIO\CIMG270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12551"/>
            <a:ext cx="6804248" cy="510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49796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6" name="Picture 7" descr="logo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88913"/>
            <a:ext cx="3143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7" name="Group 19"/>
          <p:cNvGrpSpPr>
            <a:grpSpLocks/>
          </p:cNvGrpSpPr>
          <p:nvPr/>
        </p:nvGrpSpPr>
        <p:grpSpPr bwMode="auto">
          <a:xfrm>
            <a:off x="250825" y="188913"/>
            <a:ext cx="5616575" cy="1951037"/>
            <a:chOff x="555" y="2823"/>
            <a:chExt cx="973" cy="1065"/>
          </a:xfrm>
        </p:grpSpPr>
        <p:pic>
          <p:nvPicPr>
            <p:cNvPr id="14348" name="Picture 20" descr="Picture2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" y="3718"/>
              <a:ext cx="819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9" name="Oval 21"/>
            <p:cNvSpPr>
              <a:spLocks noChangeArrowheads="1"/>
            </p:cNvSpPr>
            <p:nvPr/>
          </p:nvSpPr>
          <p:spPr bwMode="gray">
            <a:xfrm>
              <a:off x="555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rgbClr val="30C230"/>
                </a:gs>
                <a:gs pos="100000">
                  <a:srgbClr val="1B6F1B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4350" name="Oval 22"/>
            <p:cNvSpPr>
              <a:spLocks noChangeArrowheads="1"/>
            </p:cNvSpPr>
            <p:nvPr/>
          </p:nvSpPr>
          <p:spPr bwMode="gray">
            <a:xfrm>
              <a:off x="576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rgbClr val="30C230">
                    <a:alpha val="85001"/>
                  </a:srgbClr>
                </a:gs>
                <a:gs pos="100000">
                  <a:srgbClr val="1F7B1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4351" name="Oval 23"/>
            <p:cNvSpPr>
              <a:spLocks noChangeArrowheads="1"/>
            </p:cNvSpPr>
            <p:nvPr/>
          </p:nvSpPr>
          <p:spPr bwMode="gray">
            <a:xfrm>
              <a:off x="612" y="2880"/>
              <a:ext cx="839" cy="839"/>
            </a:xfrm>
            <a:prstGeom prst="ellipse">
              <a:avLst/>
            </a:prstGeom>
            <a:gradFill rotWithShape="1">
              <a:gsLst>
                <a:gs pos="0">
                  <a:srgbClr val="30C230"/>
                </a:gs>
                <a:gs pos="100000">
                  <a:srgbClr val="238D23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pic>
          <p:nvPicPr>
            <p:cNvPr id="14352" name="Picture 24" descr="Picture1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2880"/>
              <a:ext cx="616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611188" y="836613"/>
            <a:ext cx="46815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FF3300"/>
                </a:solidFill>
              </a:rPr>
              <a:t>Познавательные УУД</a:t>
            </a:r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2254250" y="2492375"/>
            <a:ext cx="518477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sz="4000" b="1" dirty="0" err="1">
                <a:solidFill>
                  <a:srgbClr val="3333FF"/>
                </a:solidFill>
              </a:rPr>
              <a:t>общеучебные</a:t>
            </a:r>
            <a:endParaRPr lang="ru-RU" sz="4000" b="1" dirty="0">
              <a:solidFill>
                <a:srgbClr val="3333FF"/>
              </a:solidFill>
            </a:endParaRPr>
          </a:p>
        </p:txBody>
      </p:sp>
      <p:sp>
        <p:nvSpPr>
          <p:cNvPr id="14355" name="Rectangle 19"/>
          <p:cNvSpPr>
            <a:spLocks noChangeArrowheads="1"/>
          </p:cNvSpPr>
          <p:nvPr/>
        </p:nvSpPr>
        <p:spPr bwMode="auto">
          <a:xfrm>
            <a:off x="2248534" y="3753643"/>
            <a:ext cx="518477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sz="4000" b="1" dirty="0">
                <a:solidFill>
                  <a:srgbClr val="3333FF"/>
                </a:solidFill>
              </a:rPr>
              <a:t>логические</a:t>
            </a:r>
          </a:p>
        </p:txBody>
      </p:sp>
      <p:sp>
        <p:nvSpPr>
          <p:cNvPr id="14357" name="Rectangle 21"/>
          <p:cNvSpPr>
            <a:spLocks noChangeArrowheads="1"/>
          </p:cNvSpPr>
          <p:nvPr/>
        </p:nvSpPr>
        <p:spPr bwMode="auto">
          <a:xfrm>
            <a:off x="2195513" y="4941888"/>
            <a:ext cx="6048375" cy="15113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ru-RU" sz="4000" b="1" dirty="0">
                <a:solidFill>
                  <a:srgbClr val="3333FF"/>
                </a:solidFill>
              </a:rPr>
              <a:t>постановка и решение</a:t>
            </a:r>
          </a:p>
          <a:p>
            <a:pPr>
              <a:lnSpc>
                <a:spcPct val="80000"/>
              </a:lnSpc>
            </a:pPr>
            <a:r>
              <a:rPr lang="ru-RU" sz="4000" b="1" dirty="0">
                <a:solidFill>
                  <a:srgbClr val="3333FF"/>
                </a:solidFill>
              </a:rPr>
              <a:t>проблем</a:t>
            </a:r>
          </a:p>
        </p:txBody>
      </p:sp>
      <p:pic>
        <p:nvPicPr>
          <p:cNvPr id="14358" name="Picture 3" descr="C:\Users\Света\Pictures\картинки к презентациям\анимация\стрелки\ar24.gif"/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2636838"/>
            <a:ext cx="57467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9" name="Picture 3" descr="C:\Users\Света\Pictures\картинки к презентациям\анимация\стрелки\ar24.gif"/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3933825"/>
            <a:ext cx="5746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0" name="Picture 3" descr="C:\Users\Света\Pictures\картинки к презентациям\анимация\стрелки\ar24.gif"/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5300663"/>
            <a:ext cx="57467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3662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4" grpId="0" animBg="1"/>
      <p:bldP spid="14355" grpId="0" animBg="1"/>
      <p:bldP spid="1435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387424"/>
            <a:ext cx="8229600" cy="1008112"/>
          </a:xfrm>
        </p:spPr>
        <p:txBody>
          <a:bodyPr/>
          <a:lstStyle/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7" name="Picture 2" descr="G:\DCIM\100CASIO\CIMG270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379" y="972585"/>
            <a:ext cx="4260339" cy="3195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 descr="G:\DCIM\100CASIO\CIMG2740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4900" y="953826"/>
            <a:ext cx="3876615" cy="3195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3" descr="F:\DCIM\100CASIO\CIMG269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40968"/>
            <a:ext cx="4392488" cy="329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G:\DCIM\100CASIO\CIMG272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123790"/>
            <a:ext cx="4387547" cy="3290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403649" y="116632"/>
            <a:ext cx="6624735" cy="6480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cs typeface="Aharoni" pitchFamily="2" charset="-79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9" y="-243409"/>
            <a:ext cx="6192688" cy="1512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0520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Рисунок 5" descr="G:\DCIM\100CASIO\CIMG272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4387428" cy="3240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9377" y="980729"/>
            <a:ext cx="4601532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 descr="G:\DCIM\100CASIO\CIMG2742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86713"/>
            <a:ext cx="5289029" cy="392606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7260" y="2996952"/>
            <a:ext cx="4819860" cy="3615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Блок-схема: перфолента 1"/>
          <p:cNvSpPr/>
          <p:nvPr/>
        </p:nvSpPr>
        <p:spPr>
          <a:xfrm>
            <a:off x="1835696" y="116633"/>
            <a:ext cx="4721494" cy="864096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chemeClr val="tx2">
                    <a:lumMod val="75000"/>
                  </a:schemeClr>
                </a:solidFill>
              </a:rPr>
              <a:t>Логические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xmlns="" val="24726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G:\DCIM\100CASIO\CIMG272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4184" y="900052"/>
            <a:ext cx="4724063" cy="354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559" y="916294"/>
            <a:ext cx="4703714" cy="352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1" y="3284516"/>
            <a:ext cx="4559960" cy="3421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4394" y="3284515"/>
            <a:ext cx="4557675" cy="3418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G:\DCIM\100CASIO\CIMG273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058842"/>
            <a:ext cx="3494530" cy="253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565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r>
              <a:rPr lang="ru-RU" sz="3200" dirty="0" smtClean="0">
                <a:solidFill>
                  <a:srgbClr val="FFC000"/>
                </a:solidFill>
              </a:rPr>
              <a:t>Действия  постановки  и  решение  проблем</a:t>
            </a:r>
            <a:endParaRPr lang="ru-RU" sz="3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0595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25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Oval 2"/>
          <p:cNvSpPr>
            <a:spLocks noChangeArrowheads="1"/>
          </p:cNvSpPr>
          <p:nvPr/>
        </p:nvSpPr>
        <p:spPr bwMode="gray">
          <a:xfrm>
            <a:off x="2590800" y="2133600"/>
            <a:ext cx="4038600" cy="3962400"/>
          </a:xfrm>
          <a:prstGeom prst="ellipse">
            <a:avLst/>
          </a:prstGeom>
          <a:gradFill rotWithShape="1">
            <a:gsLst>
              <a:gs pos="0">
                <a:srgbClr val="CCECF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1800"/>
          </a:p>
        </p:txBody>
      </p:sp>
      <p:grpSp>
        <p:nvGrpSpPr>
          <p:cNvPr id="25603" name="Group 4"/>
          <p:cNvGrpSpPr>
            <a:grpSpLocks/>
          </p:cNvGrpSpPr>
          <p:nvPr/>
        </p:nvGrpSpPr>
        <p:grpSpPr bwMode="auto">
          <a:xfrm>
            <a:off x="3581400" y="3124200"/>
            <a:ext cx="2057400" cy="2133600"/>
            <a:chOff x="2016" y="1920"/>
            <a:chExt cx="1680" cy="1680"/>
          </a:xfrm>
        </p:grpSpPr>
        <p:sp>
          <p:nvSpPr>
            <p:cNvPr id="25604" name="Oval 5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00CC99"/>
                </a:gs>
                <a:gs pos="100000">
                  <a:srgbClr val="005D46"/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25605" name="Freeform 6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00CC9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52295" name="Text Box 7"/>
          <p:cNvSpPr txBox="1">
            <a:spLocks noChangeArrowheads="1"/>
          </p:cNvSpPr>
          <p:nvPr/>
        </p:nvSpPr>
        <p:spPr bwMode="gray">
          <a:xfrm>
            <a:off x="3851275" y="3860800"/>
            <a:ext cx="11826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УУД</a:t>
            </a:r>
            <a:endParaRPr lang="en-US" sz="3600" b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grpSp>
        <p:nvGrpSpPr>
          <p:cNvPr id="25607" name="Group 8"/>
          <p:cNvGrpSpPr>
            <a:grpSpLocks/>
          </p:cNvGrpSpPr>
          <p:nvPr/>
        </p:nvGrpSpPr>
        <p:grpSpPr bwMode="auto">
          <a:xfrm>
            <a:off x="4191000" y="1727200"/>
            <a:ext cx="685800" cy="658813"/>
            <a:chOff x="2640" y="1088"/>
            <a:chExt cx="432" cy="415"/>
          </a:xfrm>
        </p:grpSpPr>
        <p:grpSp>
          <p:nvGrpSpPr>
            <p:cNvPr id="25608" name="Group 9"/>
            <p:cNvGrpSpPr>
              <a:grpSpLocks/>
            </p:cNvGrpSpPr>
            <p:nvPr/>
          </p:nvGrpSpPr>
          <p:grpSpPr bwMode="auto">
            <a:xfrm>
              <a:off x="2640" y="1088"/>
              <a:ext cx="432" cy="415"/>
              <a:chOff x="2016" y="1920"/>
              <a:chExt cx="1680" cy="1680"/>
            </a:xfrm>
          </p:grpSpPr>
          <p:sp>
            <p:nvSpPr>
              <p:cNvPr id="25609" name="Oval 10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6C560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 sz="1800"/>
              </a:p>
            </p:txBody>
          </p:sp>
          <p:sp>
            <p:nvSpPr>
              <p:cNvPr id="25610" name="Freeform 11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160 w 1321"/>
                  <a:gd name="T1" fmla="*/ 199 h 712"/>
                  <a:gd name="T2" fmla="*/ 1174 w 1321"/>
                  <a:gd name="T3" fmla="*/ 221 h 712"/>
                  <a:gd name="T4" fmla="*/ 1177 w 1321"/>
                  <a:gd name="T5" fmla="*/ 240 h 712"/>
                  <a:gd name="T6" fmla="*/ 1172 w 1321"/>
                  <a:gd name="T7" fmla="*/ 257 h 712"/>
                  <a:gd name="T8" fmla="*/ 1157 w 1321"/>
                  <a:gd name="T9" fmla="*/ 273 h 712"/>
                  <a:gd name="T10" fmla="*/ 1134 w 1321"/>
                  <a:gd name="T11" fmla="*/ 289 h 712"/>
                  <a:gd name="T12" fmla="*/ 1105 w 1321"/>
                  <a:gd name="T13" fmla="*/ 301 h 712"/>
                  <a:gd name="T14" fmla="*/ 1066 w 1321"/>
                  <a:gd name="T15" fmla="*/ 313 h 712"/>
                  <a:gd name="T16" fmla="*/ 1023 w 1321"/>
                  <a:gd name="T17" fmla="*/ 324 h 712"/>
                  <a:gd name="T18" fmla="*/ 973 w 1321"/>
                  <a:gd name="T19" fmla="*/ 332 h 712"/>
                  <a:gd name="T20" fmla="*/ 919 w 1321"/>
                  <a:gd name="T21" fmla="*/ 340 h 712"/>
                  <a:gd name="T22" fmla="*/ 862 w 1321"/>
                  <a:gd name="T23" fmla="*/ 345 h 712"/>
                  <a:gd name="T24" fmla="*/ 799 w 1321"/>
                  <a:gd name="T25" fmla="*/ 351 h 712"/>
                  <a:gd name="T26" fmla="*/ 735 w 1321"/>
                  <a:gd name="T27" fmla="*/ 354 h 712"/>
                  <a:gd name="T28" fmla="*/ 709 w 1321"/>
                  <a:gd name="T29" fmla="*/ 355 h 712"/>
                  <a:gd name="T30" fmla="*/ 425 w 1321"/>
                  <a:gd name="T31" fmla="*/ 355 h 712"/>
                  <a:gd name="T32" fmla="*/ 421 w 1321"/>
                  <a:gd name="T33" fmla="*/ 355 h 712"/>
                  <a:gd name="T34" fmla="*/ 365 w 1321"/>
                  <a:gd name="T35" fmla="*/ 353 h 712"/>
                  <a:gd name="T36" fmla="*/ 311 w 1321"/>
                  <a:gd name="T37" fmla="*/ 351 h 712"/>
                  <a:gd name="T38" fmla="*/ 260 w 1321"/>
                  <a:gd name="T39" fmla="*/ 347 h 712"/>
                  <a:gd name="T40" fmla="*/ 211 w 1321"/>
                  <a:gd name="T41" fmla="*/ 344 h 712"/>
                  <a:gd name="T42" fmla="*/ 167 w 1321"/>
                  <a:gd name="T43" fmla="*/ 337 h 712"/>
                  <a:gd name="T44" fmla="*/ 126 w 1321"/>
                  <a:gd name="T45" fmla="*/ 329 h 712"/>
                  <a:gd name="T46" fmla="*/ 90 w 1321"/>
                  <a:gd name="T47" fmla="*/ 323 h 712"/>
                  <a:gd name="T48" fmla="*/ 61 w 1321"/>
                  <a:gd name="T49" fmla="*/ 314 h 712"/>
                  <a:gd name="T50" fmla="*/ 33 w 1321"/>
                  <a:gd name="T51" fmla="*/ 303 h 712"/>
                  <a:gd name="T52" fmla="*/ 18 w 1321"/>
                  <a:gd name="T53" fmla="*/ 290 h 712"/>
                  <a:gd name="T54" fmla="*/ 6 w 1321"/>
                  <a:gd name="T55" fmla="*/ 276 h 712"/>
                  <a:gd name="T56" fmla="*/ 0 w 1321"/>
                  <a:gd name="T57" fmla="*/ 261 h 712"/>
                  <a:gd name="T58" fmla="*/ 0 w 1321"/>
                  <a:gd name="T59" fmla="*/ 259 h 712"/>
                  <a:gd name="T60" fmla="*/ 4 w 1321"/>
                  <a:gd name="T61" fmla="*/ 242 h 712"/>
                  <a:gd name="T62" fmla="*/ 16 w 1321"/>
                  <a:gd name="T63" fmla="*/ 222 h 712"/>
                  <a:gd name="T64" fmla="*/ 45 w 1321"/>
                  <a:gd name="T65" fmla="*/ 184 h 712"/>
                  <a:gd name="T66" fmla="*/ 82 w 1321"/>
                  <a:gd name="T67" fmla="*/ 149 h 712"/>
                  <a:gd name="T68" fmla="*/ 130 w 1321"/>
                  <a:gd name="T69" fmla="*/ 118 h 712"/>
                  <a:gd name="T70" fmla="*/ 181 w 1321"/>
                  <a:gd name="T71" fmla="*/ 88 h 712"/>
                  <a:gd name="T72" fmla="*/ 240 w 1321"/>
                  <a:gd name="T73" fmla="*/ 61 h 712"/>
                  <a:gd name="T74" fmla="*/ 305 w 1321"/>
                  <a:gd name="T75" fmla="*/ 41 h 712"/>
                  <a:gd name="T76" fmla="*/ 370 w 1321"/>
                  <a:gd name="T77" fmla="*/ 23 h 712"/>
                  <a:gd name="T78" fmla="*/ 443 w 1321"/>
                  <a:gd name="T79" fmla="*/ 11 h 712"/>
                  <a:gd name="T80" fmla="*/ 518 w 1321"/>
                  <a:gd name="T81" fmla="*/ 4 h 712"/>
                  <a:gd name="T82" fmla="*/ 595 w 1321"/>
                  <a:gd name="T83" fmla="*/ 0 h 712"/>
                  <a:gd name="T84" fmla="*/ 595 w 1321"/>
                  <a:gd name="T85" fmla="*/ 0 h 712"/>
                  <a:gd name="T86" fmla="*/ 677 w 1321"/>
                  <a:gd name="T87" fmla="*/ 4 h 712"/>
                  <a:gd name="T88" fmla="*/ 755 w 1321"/>
                  <a:gd name="T89" fmla="*/ 11 h 712"/>
                  <a:gd name="T90" fmla="*/ 831 w 1321"/>
                  <a:gd name="T91" fmla="*/ 26 h 712"/>
                  <a:gd name="T92" fmla="*/ 901 w 1321"/>
                  <a:gd name="T93" fmla="*/ 45 h 712"/>
                  <a:gd name="T94" fmla="*/ 965 w 1321"/>
                  <a:gd name="T95" fmla="*/ 69 h 712"/>
                  <a:gd name="T96" fmla="*/ 1024 w 1321"/>
                  <a:gd name="T97" fmla="*/ 97 h 712"/>
                  <a:gd name="T98" fmla="*/ 1077 w 1321"/>
                  <a:gd name="T99" fmla="*/ 127 h 712"/>
                  <a:gd name="T100" fmla="*/ 1122 w 1321"/>
                  <a:gd name="T101" fmla="*/ 162 h 712"/>
                  <a:gd name="T102" fmla="*/ 1160 w 1321"/>
                  <a:gd name="T103" fmla="*/ 199 h 712"/>
                  <a:gd name="T104" fmla="*/ 1160 w 1321"/>
                  <a:gd name="T105" fmla="*/ 199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CC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52300" name="Text Box 12"/>
            <p:cNvSpPr txBox="1">
              <a:spLocks noChangeArrowheads="1"/>
            </p:cNvSpPr>
            <p:nvPr/>
          </p:nvSpPr>
          <p:spPr bwMode="gray">
            <a:xfrm>
              <a:off x="2738" y="1152"/>
              <a:ext cx="25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</a:rPr>
                <a:t>5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endParaRPr>
            </a:p>
          </p:txBody>
        </p:sp>
      </p:grpSp>
      <p:grpSp>
        <p:nvGrpSpPr>
          <p:cNvPr id="25612" name="Group 13"/>
          <p:cNvGrpSpPr>
            <a:grpSpLocks/>
          </p:cNvGrpSpPr>
          <p:nvPr/>
        </p:nvGrpSpPr>
        <p:grpSpPr bwMode="auto">
          <a:xfrm>
            <a:off x="3549650" y="5065713"/>
            <a:ext cx="319088" cy="279400"/>
            <a:chOff x="2236" y="3191"/>
            <a:chExt cx="201" cy="176"/>
          </a:xfrm>
        </p:grpSpPr>
        <p:sp>
          <p:nvSpPr>
            <p:cNvPr id="25613" name="Oval 14"/>
            <p:cNvSpPr>
              <a:spLocks noChangeArrowheads="1"/>
            </p:cNvSpPr>
            <p:nvPr/>
          </p:nvSpPr>
          <p:spPr bwMode="gray">
            <a:xfrm rot="-3372907">
              <a:off x="2239" y="3282"/>
              <a:ext cx="82" cy="87"/>
            </a:xfrm>
            <a:prstGeom prst="ellipse">
              <a:avLst/>
            </a:prstGeom>
            <a:gradFill rotWithShape="1">
              <a:gsLst>
                <a:gs pos="0">
                  <a:srgbClr val="33CCCC"/>
                </a:gs>
                <a:gs pos="100000">
                  <a:srgbClr val="228888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25614" name="Oval 15"/>
            <p:cNvSpPr>
              <a:spLocks noChangeArrowheads="1"/>
            </p:cNvSpPr>
            <p:nvPr/>
          </p:nvSpPr>
          <p:spPr bwMode="gray">
            <a:xfrm rot="-3372907">
              <a:off x="2353" y="3188"/>
              <a:ext cx="82" cy="87"/>
            </a:xfrm>
            <a:prstGeom prst="ellipse">
              <a:avLst/>
            </a:prstGeom>
            <a:gradFill rotWithShape="1">
              <a:gsLst>
                <a:gs pos="0">
                  <a:srgbClr val="33CCCC"/>
                </a:gs>
                <a:gs pos="100000">
                  <a:srgbClr val="228888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</p:grpSp>
      <p:grpSp>
        <p:nvGrpSpPr>
          <p:cNvPr id="25615" name="Group 16"/>
          <p:cNvGrpSpPr>
            <a:grpSpLocks/>
          </p:cNvGrpSpPr>
          <p:nvPr/>
        </p:nvGrpSpPr>
        <p:grpSpPr bwMode="auto">
          <a:xfrm>
            <a:off x="2895600" y="5329238"/>
            <a:ext cx="685800" cy="685800"/>
            <a:chOff x="1824" y="3357"/>
            <a:chExt cx="432" cy="432"/>
          </a:xfrm>
        </p:grpSpPr>
        <p:grpSp>
          <p:nvGrpSpPr>
            <p:cNvPr id="25616" name="Group 17"/>
            <p:cNvGrpSpPr>
              <a:grpSpLocks/>
            </p:cNvGrpSpPr>
            <p:nvPr/>
          </p:nvGrpSpPr>
          <p:grpSpPr bwMode="auto">
            <a:xfrm>
              <a:off x="1824" y="3357"/>
              <a:ext cx="432" cy="432"/>
              <a:chOff x="2016" y="1920"/>
              <a:chExt cx="1680" cy="1680"/>
            </a:xfrm>
          </p:grpSpPr>
          <p:sp>
            <p:nvSpPr>
              <p:cNvPr id="25617" name="Oval 18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33CCCC"/>
                  </a:gs>
                  <a:gs pos="100000">
                    <a:srgbClr val="0C3232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 sz="1800"/>
              </a:p>
            </p:txBody>
          </p:sp>
          <p:sp>
            <p:nvSpPr>
              <p:cNvPr id="25618" name="Freeform 19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160 w 1321"/>
                  <a:gd name="T1" fmla="*/ 199 h 712"/>
                  <a:gd name="T2" fmla="*/ 1174 w 1321"/>
                  <a:gd name="T3" fmla="*/ 221 h 712"/>
                  <a:gd name="T4" fmla="*/ 1177 w 1321"/>
                  <a:gd name="T5" fmla="*/ 240 h 712"/>
                  <a:gd name="T6" fmla="*/ 1172 w 1321"/>
                  <a:gd name="T7" fmla="*/ 257 h 712"/>
                  <a:gd name="T8" fmla="*/ 1157 w 1321"/>
                  <a:gd name="T9" fmla="*/ 273 h 712"/>
                  <a:gd name="T10" fmla="*/ 1134 w 1321"/>
                  <a:gd name="T11" fmla="*/ 289 h 712"/>
                  <a:gd name="T12" fmla="*/ 1105 w 1321"/>
                  <a:gd name="T13" fmla="*/ 301 h 712"/>
                  <a:gd name="T14" fmla="*/ 1066 w 1321"/>
                  <a:gd name="T15" fmla="*/ 313 h 712"/>
                  <a:gd name="T16" fmla="*/ 1023 w 1321"/>
                  <a:gd name="T17" fmla="*/ 324 h 712"/>
                  <a:gd name="T18" fmla="*/ 973 w 1321"/>
                  <a:gd name="T19" fmla="*/ 332 h 712"/>
                  <a:gd name="T20" fmla="*/ 919 w 1321"/>
                  <a:gd name="T21" fmla="*/ 340 h 712"/>
                  <a:gd name="T22" fmla="*/ 862 w 1321"/>
                  <a:gd name="T23" fmla="*/ 345 h 712"/>
                  <a:gd name="T24" fmla="*/ 799 w 1321"/>
                  <a:gd name="T25" fmla="*/ 351 h 712"/>
                  <a:gd name="T26" fmla="*/ 735 w 1321"/>
                  <a:gd name="T27" fmla="*/ 354 h 712"/>
                  <a:gd name="T28" fmla="*/ 709 w 1321"/>
                  <a:gd name="T29" fmla="*/ 355 h 712"/>
                  <a:gd name="T30" fmla="*/ 425 w 1321"/>
                  <a:gd name="T31" fmla="*/ 355 h 712"/>
                  <a:gd name="T32" fmla="*/ 421 w 1321"/>
                  <a:gd name="T33" fmla="*/ 355 h 712"/>
                  <a:gd name="T34" fmla="*/ 365 w 1321"/>
                  <a:gd name="T35" fmla="*/ 353 h 712"/>
                  <a:gd name="T36" fmla="*/ 311 w 1321"/>
                  <a:gd name="T37" fmla="*/ 351 h 712"/>
                  <a:gd name="T38" fmla="*/ 260 w 1321"/>
                  <a:gd name="T39" fmla="*/ 347 h 712"/>
                  <a:gd name="T40" fmla="*/ 211 w 1321"/>
                  <a:gd name="T41" fmla="*/ 344 h 712"/>
                  <a:gd name="T42" fmla="*/ 167 w 1321"/>
                  <a:gd name="T43" fmla="*/ 337 h 712"/>
                  <a:gd name="T44" fmla="*/ 126 w 1321"/>
                  <a:gd name="T45" fmla="*/ 329 h 712"/>
                  <a:gd name="T46" fmla="*/ 90 w 1321"/>
                  <a:gd name="T47" fmla="*/ 323 h 712"/>
                  <a:gd name="T48" fmla="*/ 61 w 1321"/>
                  <a:gd name="T49" fmla="*/ 314 h 712"/>
                  <a:gd name="T50" fmla="*/ 33 w 1321"/>
                  <a:gd name="T51" fmla="*/ 303 h 712"/>
                  <a:gd name="T52" fmla="*/ 18 w 1321"/>
                  <a:gd name="T53" fmla="*/ 290 h 712"/>
                  <a:gd name="T54" fmla="*/ 6 w 1321"/>
                  <a:gd name="T55" fmla="*/ 276 h 712"/>
                  <a:gd name="T56" fmla="*/ 0 w 1321"/>
                  <a:gd name="T57" fmla="*/ 261 h 712"/>
                  <a:gd name="T58" fmla="*/ 0 w 1321"/>
                  <a:gd name="T59" fmla="*/ 259 h 712"/>
                  <a:gd name="T60" fmla="*/ 4 w 1321"/>
                  <a:gd name="T61" fmla="*/ 242 h 712"/>
                  <a:gd name="T62" fmla="*/ 16 w 1321"/>
                  <a:gd name="T63" fmla="*/ 222 h 712"/>
                  <a:gd name="T64" fmla="*/ 45 w 1321"/>
                  <a:gd name="T65" fmla="*/ 184 h 712"/>
                  <a:gd name="T66" fmla="*/ 82 w 1321"/>
                  <a:gd name="T67" fmla="*/ 149 h 712"/>
                  <a:gd name="T68" fmla="*/ 130 w 1321"/>
                  <a:gd name="T69" fmla="*/ 118 h 712"/>
                  <a:gd name="T70" fmla="*/ 181 w 1321"/>
                  <a:gd name="T71" fmla="*/ 88 h 712"/>
                  <a:gd name="T72" fmla="*/ 240 w 1321"/>
                  <a:gd name="T73" fmla="*/ 61 h 712"/>
                  <a:gd name="T74" fmla="*/ 305 w 1321"/>
                  <a:gd name="T75" fmla="*/ 41 h 712"/>
                  <a:gd name="T76" fmla="*/ 370 w 1321"/>
                  <a:gd name="T77" fmla="*/ 23 h 712"/>
                  <a:gd name="T78" fmla="*/ 443 w 1321"/>
                  <a:gd name="T79" fmla="*/ 11 h 712"/>
                  <a:gd name="T80" fmla="*/ 518 w 1321"/>
                  <a:gd name="T81" fmla="*/ 4 h 712"/>
                  <a:gd name="T82" fmla="*/ 595 w 1321"/>
                  <a:gd name="T83" fmla="*/ 0 h 712"/>
                  <a:gd name="T84" fmla="*/ 595 w 1321"/>
                  <a:gd name="T85" fmla="*/ 0 h 712"/>
                  <a:gd name="T86" fmla="*/ 677 w 1321"/>
                  <a:gd name="T87" fmla="*/ 4 h 712"/>
                  <a:gd name="T88" fmla="*/ 755 w 1321"/>
                  <a:gd name="T89" fmla="*/ 11 h 712"/>
                  <a:gd name="T90" fmla="*/ 831 w 1321"/>
                  <a:gd name="T91" fmla="*/ 26 h 712"/>
                  <a:gd name="T92" fmla="*/ 901 w 1321"/>
                  <a:gd name="T93" fmla="*/ 45 h 712"/>
                  <a:gd name="T94" fmla="*/ 965 w 1321"/>
                  <a:gd name="T95" fmla="*/ 69 h 712"/>
                  <a:gd name="T96" fmla="*/ 1024 w 1321"/>
                  <a:gd name="T97" fmla="*/ 97 h 712"/>
                  <a:gd name="T98" fmla="*/ 1077 w 1321"/>
                  <a:gd name="T99" fmla="*/ 127 h 712"/>
                  <a:gd name="T100" fmla="*/ 1122 w 1321"/>
                  <a:gd name="T101" fmla="*/ 162 h 712"/>
                  <a:gd name="T102" fmla="*/ 1160 w 1321"/>
                  <a:gd name="T103" fmla="*/ 199 h 712"/>
                  <a:gd name="T104" fmla="*/ 1160 w 1321"/>
                  <a:gd name="T105" fmla="*/ 199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33CC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52308" name="Text Box 20"/>
            <p:cNvSpPr txBox="1">
              <a:spLocks noChangeArrowheads="1"/>
            </p:cNvSpPr>
            <p:nvPr/>
          </p:nvSpPr>
          <p:spPr bwMode="gray">
            <a:xfrm>
              <a:off x="1908" y="3438"/>
              <a:ext cx="25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</a:rPr>
                <a:t>2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endParaRPr>
            </a:p>
          </p:txBody>
        </p:sp>
      </p:grpSp>
      <p:grpSp>
        <p:nvGrpSpPr>
          <p:cNvPr id="25620" name="Group 21"/>
          <p:cNvGrpSpPr>
            <a:grpSpLocks/>
          </p:cNvGrpSpPr>
          <p:nvPr/>
        </p:nvGrpSpPr>
        <p:grpSpPr bwMode="auto">
          <a:xfrm>
            <a:off x="6253163" y="3124200"/>
            <a:ext cx="681037" cy="693738"/>
            <a:chOff x="3938" y="1968"/>
            <a:chExt cx="430" cy="437"/>
          </a:xfrm>
        </p:grpSpPr>
        <p:grpSp>
          <p:nvGrpSpPr>
            <p:cNvPr id="25621" name="Group 22"/>
            <p:cNvGrpSpPr>
              <a:grpSpLocks/>
            </p:cNvGrpSpPr>
            <p:nvPr/>
          </p:nvGrpSpPr>
          <p:grpSpPr bwMode="auto">
            <a:xfrm>
              <a:off x="3938" y="1968"/>
              <a:ext cx="430" cy="437"/>
              <a:chOff x="2016" y="1920"/>
              <a:chExt cx="1680" cy="1680"/>
            </a:xfrm>
          </p:grpSpPr>
          <p:sp>
            <p:nvSpPr>
              <p:cNvPr id="25622" name="Oval 23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4996E3"/>
                  </a:gs>
                  <a:gs pos="100000">
                    <a:srgbClr val="214467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 sz="1800"/>
              </a:p>
            </p:txBody>
          </p:sp>
          <p:sp>
            <p:nvSpPr>
              <p:cNvPr id="25623" name="Freeform 24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160 w 1321"/>
                  <a:gd name="T1" fmla="*/ 199 h 712"/>
                  <a:gd name="T2" fmla="*/ 1174 w 1321"/>
                  <a:gd name="T3" fmla="*/ 221 h 712"/>
                  <a:gd name="T4" fmla="*/ 1177 w 1321"/>
                  <a:gd name="T5" fmla="*/ 240 h 712"/>
                  <a:gd name="T6" fmla="*/ 1172 w 1321"/>
                  <a:gd name="T7" fmla="*/ 257 h 712"/>
                  <a:gd name="T8" fmla="*/ 1157 w 1321"/>
                  <a:gd name="T9" fmla="*/ 273 h 712"/>
                  <a:gd name="T10" fmla="*/ 1134 w 1321"/>
                  <a:gd name="T11" fmla="*/ 289 h 712"/>
                  <a:gd name="T12" fmla="*/ 1105 w 1321"/>
                  <a:gd name="T13" fmla="*/ 301 h 712"/>
                  <a:gd name="T14" fmla="*/ 1066 w 1321"/>
                  <a:gd name="T15" fmla="*/ 313 h 712"/>
                  <a:gd name="T16" fmla="*/ 1023 w 1321"/>
                  <a:gd name="T17" fmla="*/ 324 h 712"/>
                  <a:gd name="T18" fmla="*/ 973 w 1321"/>
                  <a:gd name="T19" fmla="*/ 332 h 712"/>
                  <a:gd name="T20" fmla="*/ 919 w 1321"/>
                  <a:gd name="T21" fmla="*/ 340 h 712"/>
                  <a:gd name="T22" fmla="*/ 862 w 1321"/>
                  <a:gd name="T23" fmla="*/ 345 h 712"/>
                  <a:gd name="T24" fmla="*/ 799 w 1321"/>
                  <a:gd name="T25" fmla="*/ 351 h 712"/>
                  <a:gd name="T26" fmla="*/ 735 w 1321"/>
                  <a:gd name="T27" fmla="*/ 354 h 712"/>
                  <a:gd name="T28" fmla="*/ 709 w 1321"/>
                  <a:gd name="T29" fmla="*/ 355 h 712"/>
                  <a:gd name="T30" fmla="*/ 425 w 1321"/>
                  <a:gd name="T31" fmla="*/ 355 h 712"/>
                  <a:gd name="T32" fmla="*/ 421 w 1321"/>
                  <a:gd name="T33" fmla="*/ 355 h 712"/>
                  <a:gd name="T34" fmla="*/ 365 w 1321"/>
                  <a:gd name="T35" fmla="*/ 353 h 712"/>
                  <a:gd name="T36" fmla="*/ 311 w 1321"/>
                  <a:gd name="T37" fmla="*/ 351 h 712"/>
                  <a:gd name="T38" fmla="*/ 260 w 1321"/>
                  <a:gd name="T39" fmla="*/ 347 h 712"/>
                  <a:gd name="T40" fmla="*/ 211 w 1321"/>
                  <a:gd name="T41" fmla="*/ 344 h 712"/>
                  <a:gd name="T42" fmla="*/ 167 w 1321"/>
                  <a:gd name="T43" fmla="*/ 337 h 712"/>
                  <a:gd name="T44" fmla="*/ 126 w 1321"/>
                  <a:gd name="T45" fmla="*/ 329 h 712"/>
                  <a:gd name="T46" fmla="*/ 90 w 1321"/>
                  <a:gd name="T47" fmla="*/ 323 h 712"/>
                  <a:gd name="T48" fmla="*/ 61 w 1321"/>
                  <a:gd name="T49" fmla="*/ 314 h 712"/>
                  <a:gd name="T50" fmla="*/ 33 w 1321"/>
                  <a:gd name="T51" fmla="*/ 303 h 712"/>
                  <a:gd name="T52" fmla="*/ 18 w 1321"/>
                  <a:gd name="T53" fmla="*/ 290 h 712"/>
                  <a:gd name="T54" fmla="*/ 6 w 1321"/>
                  <a:gd name="T55" fmla="*/ 276 h 712"/>
                  <a:gd name="T56" fmla="*/ 0 w 1321"/>
                  <a:gd name="T57" fmla="*/ 261 h 712"/>
                  <a:gd name="T58" fmla="*/ 0 w 1321"/>
                  <a:gd name="T59" fmla="*/ 259 h 712"/>
                  <a:gd name="T60" fmla="*/ 4 w 1321"/>
                  <a:gd name="T61" fmla="*/ 242 h 712"/>
                  <a:gd name="T62" fmla="*/ 16 w 1321"/>
                  <a:gd name="T63" fmla="*/ 222 h 712"/>
                  <a:gd name="T64" fmla="*/ 45 w 1321"/>
                  <a:gd name="T65" fmla="*/ 184 h 712"/>
                  <a:gd name="T66" fmla="*/ 82 w 1321"/>
                  <a:gd name="T67" fmla="*/ 149 h 712"/>
                  <a:gd name="T68" fmla="*/ 130 w 1321"/>
                  <a:gd name="T69" fmla="*/ 118 h 712"/>
                  <a:gd name="T70" fmla="*/ 181 w 1321"/>
                  <a:gd name="T71" fmla="*/ 88 h 712"/>
                  <a:gd name="T72" fmla="*/ 240 w 1321"/>
                  <a:gd name="T73" fmla="*/ 61 h 712"/>
                  <a:gd name="T74" fmla="*/ 305 w 1321"/>
                  <a:gd name="T75" fmla="*/ 41 h 712"/>
                  <a:gd name="T76" fmla="*/ 370 w 1321"/>
                  <a:gd name="T77" fmla="*/ 23 h 712"/>
                  <a:gd name="T78" fmla="*/ 443 w 1321"/>
                  <a:gd name="T79" fmla="*/ 11 h 712"/>
                  <a:gd name="T80" fmla="*/ 518 w 1321"/>
                  <a:gd name="T81" fmla="*/ 4 h 712"/>
                  <a:gd name="T82" fmla="*/ 595 w 1321"/>
                  <a:gd name="T83" fmla="*/ 0 h 712"/>
                  <a:gd name="T84" fmla="*/ 595 w 1321"/>
                  <a:gd name="T85" fmla="*/ 0 h 712"/>
                  <a:gd name="T86" fmla="*/ 677 w 1321"/>
                  <a:gd name="T87" fmla="*/ 4 h 712"/>
                  <a:gd name="T88" fmla="*/ 755 w 1321"/>
                  <a:gd name="T89" fmla="*/ 11 h 712"/>
                  <a:gd name="T90" fmla="*/ 831 w 1321"/>
                  <a:gd name="T91" fmla="*/ 26 h 712"/>
                  <a:gd name="T92" fmla="*/ 901 w 1321"/>
                  <a:gd name="T93" fmla="*/ 45 h 712"/>
                  <a:gd name="T94" fmla="*/ 965 w 1321"/>
                  <a:gd name="T95" fmla="*/ 69 h 712"/>
                  <a:gd name="T96" fmla="*/ 1024 w 1321"/>
                  <a:gd name="T97" fmla="*/ 97 h 712"/>
                  <a:gd name="T98" fmla="*/ 1077 w 1321"/>
                  <a:gd name="T99" fmla="*/ 127 h 712"/>
                  <a:gd name="T100" fmla="*/ 1122 w 1321"/>
                  <a:gd name="T101" fmla="*/ 162 h 712"/>
                  <a:gd name="T102" fmla="*/ 1160 w 1321"/>
                  <a:gd name="T103" fmla="*/ 199 h 712"/>
                  <a:gd name="T104" fmla="*/ 1160 w 1321"/>
                  <a:gd name="T105" fmla="*/ 199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66A7E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52313" name="Text Box 25"/>
            <p:cNvSpPr txBox="1">
              <a:spLocks noChangeArrowheads="1"/>
            </p:cNvSpPr>
            <p:nvPr/>
          </p:nvSpPr>
          <p:spPr bwMode="gray">
            <a:xfrm>
              <a:off x="4020" y="2028"/>
              <a:ext cx="255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</a:rPr>
                <a:t>4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endParaRPr>
            </a:p>
          </p:txBody>
        </p:sp>
      </p:grpSp>
      <p:grpSp>
        <p:nvGrpSpPr>
          <p:cNvPr id="25625" name="Group 26"/>
          <p:cNvGrpSpPr>
            <a:grpSpLocks/>
          </p:cNvGrpSpPr>
          <p:nvPr/>
        </p:nvGrpSpPr>
        <p:grpSpPr bwMode="auto">
          <a:xfrm>
            <a:off x="5638800" y="5300663"/>
            <a:ext cx="654050" cy="622300"/>
            <a:chOff x="3552" y="3339"/>
            <a:chExt cx="412" cy="392"/>
          </a:xfrm>
        </p:grpSpPr>
        <p:grpSp>
          <p:nvGrpSpPr>
            <p:cNvPr id="25626" name="Group 27"/>
            <p:cNvGrpSpPr>
              <a:grpSpLocks/>
            </p:cNvGrpSpPr>
            <p:nvPr/>
          </p:nvGrpSpPr>
          <p:grpSpPr bwMode="auto">
            <a:xfrm>
              <a:off x="3552" y="3339"/>
              <a:ext cx="412" cy="392"/>
              <a:chOff x="2016" y="1920"/>
              <a:chExt cx="1680" cy="1680"/>
            </a:xfrm>
          </p:grpSpPr>
          <p:sp>
            <p:nvSpPr>
              <p:cNvPr id="25627" name="Oval 28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9966FF"/>
                  </a:gs>
                  <a:gs pos="100000">
                    <a:srgbClr val="462E74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 sz="1800"/>
              </a:p>
            </p:txBody>
          </p:sp>
          <p:sp>
            <p:nvSpPr>
              <p:cNvPr id="25628" name="Freeform 29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160 w 1321"/>
                  <a:gd name="T1" fmla="*/ 199 h 712"/>
                  <a:gd name="T2" fmla="*/ 1174 w 1321"/>
                  <a:gd name="T3" fmla="*/ 221 h 712"/>
                  <a:gd name="T4" fmla="*/ 1177 w 1321"/>
                  <a:gd name="T5" fmla="*/ 240 h 712"/>
                  <a:gd name="T6" fmla="*/ 1172 w 1321"/>
                  <a:gd name="T7" fmla="*/ 257 h 712"/>
                  <a:gd name="T8" fmla="*/ 1157 w 1321"/>
                  <a:gd name="T9" fmla="*/ 273 h 712"/>
                  <a:gd name="T10" fmla="*/ 1134 w 1321"/>
                  <a:gd name="T11" fmla="*/ 289 h 712"/>
                  <a:gd name="T12" fmla="*/ 1105 w 1321"/>
                  <a:gd name="T13" fmla="*/ 301 h 712"/>
                  <a:gd name="T14" fmla="*/ 1066 w 1321"/>
                  <a:gd name="T15" fmla="*/ 313 h 712"/>
                  <a:gd name="T16" fmla="*/ 1023 w 1321"/>
                  <a:gd name="T17" fmla="*/ 324 h 712"/>
                  <a:gd name="T18" fmla="*/ 973 w 1321"/>
                  <a:gd name="T19" fmla="*/ 332 h 712"/>
                  <a:gd name="T20" fmla="*/ 919 w 1321"/>
                  <a:gd name="T21" fmla="*/ 340 h 712"/>
                  <a:gd name="T22" fmla="*/ 862 w 1321"/>
                  <a:gd name="T23" fmla="*/ 345 h 712"/>
                  <a:gd name="T24" fmla="*/ 799 w 1321"/>
                  <a:gd name="T25" fmla="*/ 351 h 712"/>
                  <a:gd name="T26" fmla="*/ 735 w 1321"/>
                  <a:gd name="T27" fmla="*/ 354 h 712"/>
                  <a:gd name="T28" fmla="*/ 709 w 1321"/>
                  <a:gd name="T29" fmla="*/ 355 h 712"/>
                  <a:gd name="T30" fmla="*/ 425 w 1321"/>
                  <a:gd name="T31" fmla="*/ 355 h 712"/>
                  <a:gd name="T32" fmla="*/ 421 w 1321"/>
                  <a:gd name="T33" fmla="*/ 355 h 712"/>
                  <a:gd name="T34" fmla="*/ 365 w 1321"/>
                  <a:gd name="T35" fmla="*/ 353 h 712"/>
                  <a:gd name="T36" fmla="*/ 311 w 1321"/>
                  <a:gd name="T37" fmla="*/ 351 h 712"/>
                  <a:gd name="T38" fmla="*/ 260 w 1321"/>
                  <a:gd name="T39" fmla="*/ 347 h 712"/>
                  <a:gd name="T40" fmla="*/ 211 w 1321"/>
                  <a:gd name="T41" fmla="*/ 344 h 712"/>
                  <a:gd name="T42" fmla="*/ 167 w 1321"/>
                  <a:gd name="T43" fmla="*/ 337 h 712"/>
                  <a:gd name="T44" fmla="*/ 126 w 1321"/>
                  <a:gd name="T45" fmla="*/ 329 h 712"/>
                  <a:gd name="T46" fmla="*/ 90 w 1321"/>
                  <a:gd name="T47" fmla="*/ 323 h 712"/>
                  <a:gd name="T48" fmla="*/ 61 w 1321"/>
                  <a:gd name="T49" fmla="*/ 314 h 712"/>
                  <a:gd name="T50" fmla="*/ 33 w 1321"/>
                  <a:gd name="T51" fmla="*/ 303 h 712"/>
                  <a:gd name="T52" fmla="*/ 18 w 1321"/>
                  <a:gd name="T53" fmla="*/ 290 h 712"/>
                  <a:gd name="T54" fmla="*/ 6 w 1321"/>
                  <a:gd name="T55" fmla="*/ 276 h 712"/>
                  <a:gd name="T56" fmla="*/ 0 w 1321"/>
                  <a:gd name="T57" fmla="*/ 261 h 712"/>
                  <a:gd name="T58" fmla="*/ 0 w 1321"/>
                  <a:gd name="T59" fmla="*/ 259 h 712"/>
                  <a:gd name="T60" fmla="*/ 4 w 1321"/>
                  <a:gd name="T61" fmla="*/ 242 h 712"/>
                  <a:gd name="T62" fmla="*/ 16 w 1321"/>
                  <a:gd name="T63" fmla="*/ 222 h 712"/>
                  <a:gd name="T64" fmla="*/ 45 w 1321"/>
                  <a:gd name="T65" fmla="*/ 184 h 712"/>
                  <a:gd name="T66" fmla="*/ 82 w 1321"/>
                  <a:gd name="T67" fmla="*/ 149 h 712"/>
                  <a:gd name="T68" fmla="*/ 130 w 1321"/>
                  <a:gd name="T69" fmla="*/ 118 h 712"/>
                  <a:gd name="T70" fmla="*/ 181 w 1321"/>
                  <a:gd name="T71" fmla="*/ 88 h 712"/>
                  <a:gd name="T72" fmla="*/ 240 w 1321"/>
                  <a:gd name="T73" fmla="*/ 61 h 712"/>
                  <a:gd name="T74" fmla="*/ 305 w 1321"/>
                  <a:gd name="T75" fmla="*/ 41 h 712"/>
                  <a:gd name="T76" fmla="*/ 370 w 1321"/>
                  <a:gd name="T77" fmla="*/ 23 h 712"/>
                  <a:gd name="T78" fmla="*/ 443 w 1321"/>
                  <a:gd name="T79" fmla="*/ 11 h 712"/>
                  <a:gd name="T80" fmla="*/ 518 w 1321"/>
                  <a:gd name="T81" fmla="*/ 4 h 712"/>
                  <a:gd name="T82" fmla="*/ 595 w 1321"/>
                  <a:gd name="T83" fmla="*/ 0 h 712"/>
                  <a:gd name="T84" fmla="*/ 595 w 1321"/>
                  <a:gd name="T85" fmla="*/ 0 h 712"/>
                  <a:gd name="T86" fmla="*/ 677 w 1321"/>
                  <a:gd name="T87" fmla="*/ 4 h 712"/>
                  <a:gd name="T88" fmla="*/ 755 w 1321"/>
                  <a:gd name="T89" fmla="*/ 11 h 712"/>
                  <a:gd name="T90" fmla="*/ 831 w 1321"/>
                  <a:gd name="T91" fmla="*/ 26 h 712"/>
                  <a:gd name="T92" fmla="*/ 901 w 1321"/>
                  <a:gd name="T93" fmla="*/ 45 h 712"/>
                  <a:gd name="T94" fmla="*/ 965 w 1321"/>
                  <a:gd name="T95" fmla="*/ 69 h 712"/>
                  <a:gd name="T96" fmla="*/ 1024 w 1321"/>
                  <a:gd name="T97" fmla="*/ 97 h 712"/>
                  <a:gd name="T98" fmla="*/ 1077 w 1321"/>
                  <a:gd name="T99" fmla="*/ 127 h 712"/>
                  <a:gd name="T100" fmla="*/ 1122 w 1321"/>
                  <a:gd name="T101" fmla="*/ 162 h 712"/>
                  <a:gd name="T102" fmla="*/ 1160 w 1321"/>
                  <a:gd name="T103" fmla="*/ 199 h 712"/>
                  <a:gd name="T104" fmla="*/ 1160 w 1321"/>
                  <a:gd name="T105" fmla="*/ 199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9966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52318" name="Text Box 30"/>
            <p:cNvSpPr txBox="1">
              <a:spLocks noChangeArrowheads="1"/>
            </p:cNvSpPr>
            <p:nvPr/>
          </p:nvSpPr>
          <p:spPr bwMode="gray">
            <a:xfrm>
              <a:off x="3652" y="3360"/>
              <a:ext cx="25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</a:rPr>
                <a:t>3</a:t>
              </a:r>
              <a:endParaRPr lang="en-US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endParaRPr>
            </a:p>
          </p:txBody>
        </p:sp>
      </p:grpSp>
      <p:grpSp>
        <p:nvGrpSpPr>
          <p:cNvPr id="25630" name="Group 31"/>
          <p:cNvGrpSpPr>
            <a:grpSpLocks/>
          </p:cNvGrpSpPr>
          <p:nvPr/>
        </p:nvGrpSpPr>
        <p:grpSpPr bwMode="auto">
          <a:xfrm>
            <a:off x="2362200" y="3124200"/>
            <a:ext cx="685800" cy="685800"/>
            <a:chOff x="1488" y="1968"/>
            <a:chExt cx="432" cy="432"/>
          </a:xfrm>
        </p:grpSpPr>
        <p:grpSp>
          <p:nvGrpSpPr>
            <p:cNvPr id="25631" name="Group 32"/>
            <p:cNvGrpSpPr>
              <a:grpSpLocks/>
            </p:cNvGrpSpPr>
            <p:nvPr/>
          </p:nvGrpSpPr>
          <p:grpSpPr bwMode="auto">
            <a:xfrm>
              <a:off x="1488" y="1968"/>
              <a:ext cx="432" cy="432"/>
              <a:chOff x="2016" y="1920"/>
              <a:chExt cx="1680" cy="1680"/>
            </a:xfrm>
          </p:grpSpPr>
          <p:sp>
            <p:nvSpPr>
              <p:cNvPr id="25632" name="Oval 33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74460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 sz="1800"/>
              </a:p>
            </p:txBody>
          </p:sp>
          <p:sp>
            <p:nvSpPr>
              <p:cNvPr id="25633" name="Freeform 34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160 w 1321"/>
                  <a:gd name="T1" fmla="*/ 199 h 712"/>
                  <a:gd name="T2" fmla="*/ 1174 w 1321"/>
                  <a:gd name="T3" fmla="*/ 221 h 712"/>
                  <a:gd name="T4" fmla="*/ 1177 w 1321"/>
                  <a:gd name="T5" fmla="*/ 240 h 712"/>
                  <a:gd name="T6" fmla="*/ 1172 w 1321"/>
                  <a:gd name="T7" fmla="*/ 257 h 712"/>
                  <a:gd name="T8" fmla="*/ 1157 w 1321"/>
                  <a:gd name="T9" fmla="*/ 273 h 712"/>
                  <a:gd name="T10" fmla="*/ 1134 w 1321"/>
                  <a:gd name="T11" fmla="*/ 289 h 712"/>
                  <a:gd name="T12" fmla="*/ 1105 w 1321"/>
                  <a:gd name="T13" fmla="*/ 301 h 712"/>
                  <a:gd name="T14" fmla="*/ 1066 w 1321"/>
                  <a:gd name="T15" fmla="*/ 313 h 712"/>
                  <a:gd name="T16" fmla="*/ 1023 w 1321"/>
                  <a:gd name="T17" fmla="*/ 324 h 712"/>
                  <a:gd name="T18" fmla="*/ 973 w 1321"/>
                  <a:gd name="T19" fmla="*/ 332 h 712"/>
                  <a:gd name="T20" fmla="*/ 919 w 1321"/>
                  <a:gd name="T21" fmla="*/ 340 h 712"/>
                  <a:gd name="T22" fmla="*/ 862 w 1321"/>
                  <a:gd name="T23" fmla="*/ 345 h 712"/>
                  <a:gd name="T24" fmla="*/ 799 w 1321"/>
                  <a:gd name="T25" fmla="*/ 351 h 712"/>
                  <a:gd name="T26" fmla="*/ 735 w 1321"/>
                  <a:gd name="T27" fmla="*/ 354 h 712"/>
                  <a:gd name="T28" fmla="*/ 709 w 1321"/>
                  <a:gd name="T29" fmla="*/ 355 h 712"/>
                  <a:gd name="T30" fmla="*/ 425 w 1321"/>
                  <a:gd name="T31" fmla="*/ 355 h 712"/>
                  <a:gd name="T32" fmla="*/ 421 w 1321"/>
                  <a:gd name="T33" fmla="*/ 355 h 712"/>
                  <a:gd name="T34" fmla="*/ 365 w 1321"/>
                  <a:gd name="T35" fmla="*/ 353 h 712"/>
                  <a:gd name="T36" fmla="*/ 311 w 1321"/>
                  <a:gd name="T37" fmla="*/ 351 h 712"/>
                  <a:gd name="T38" fmla="*/ 260 w 1321"/>
                  <a:gd name="T39" fmla="*/ 347 h 712"/>
                  <a:gd name="T40" fmla="*/ 211 w 1321"/>
                  <a:gd name="T41" fmla="*/ 344 h 712"/>
                  <a:gd name="T42" fmla="*/ 167 w 1321"/>
                  <a:gd name="T43" fmla="*/ 337 h 712"/>
                  <a:gd name="T44" fmla="*/ 126 w 1321"/>
                  <a:gd name="T45" fmla="*/ 329 h 712"/>
                  <a:gd name="T46" fmla="*/ 90 w 1321"/>
                  <a:gd name="T47" fmla="*/ 323 h 712"/>
                  <a:gd name="T48" fmla="*/ 61 w 1321"/>
                  <a:gd name="T49" fmla="*/ 314 h 712"/>
                  <a:gd name="T50" fmla="*/ 33 w 1321"/>
                  <a:gd name="T51" fmla="*/ 303 h 712"/>
                  <a:gd name="T52" fmla="*/ 18 w 1321"/>
                  <a:gd name="T53" fmla="*/ 290 h 712"/>
                  <a:gd name="T54" fmla="*/ 6 w 1321"/>
                  <a:gd name="T55" fmla="*/ 276 h 712"/>
                  <a:gd name="T56" fmla="*/ 0 w 1321"/>
                  <a:gd name="T57" fmla="*/ 261 h 712"/>
                  <a:gd name="T58" fmla="*/ 0 w 1321"/>
                  <a:gd name="T59" fmla="*/ 259 h 712"/>
                  <a:gd name="T60" fmla="*/ 4 w 1321"/>
                  <a:gd name="T61" fmla="*/ 242 h 712"/>
                  <a:gd name="T62" fmla="*/ 16 w 1321"/>
                  <a:gd name="T63" fmla="*/ 222 h 712"/>
                  <a:gd name="T64" fmla="*/ 45 w 1321"/>
                  <a:gd name="T65" fmla="*/ 184 h 712"/>
                  <a:gd name="T66" fmla="*/ 82 w 1321"/>
                  <a:gd name="T67" fmla="*/ 149 h 712"/>
                  <a:gd name="T68" fmla="*/ 130 w 1321"/>
                  <a:gd name="T69" fmla="*/ 118 h 712"/>
                  <a:gd name="T70" fmla="*/ 181 w 1321"/>
                  <a:gd name="T71" fmla="*/ 88 h 712"/>
                  <a:gd name="T72" fmla="*/ 240 w 1321"/>
                  <a:gd name="T73" fmla="*/ 61 h 712"/>
                  <a:gd name="T74" fmla="*/ 305 w 1321"/>
                  <a:gd name="T75" fmla="*/ 41 h 712"/>
                  <a:gd name="T76" fmla="*/ 370 w 1321"/>
                  <a:gd name="T77" fmla="*/ 23 h 712"/>
                  <a:gd name="T78" fmla="*/ 443 w 1321"/>
                  <a:gd name="T79" fmla="*/ 11 h 712"/>
                  <a:gd name="T80" fmla="*/ 518 w 1321"/>
                  <a:gd name="T81" fmla="*/ 4 h 712"/>
                  <a:gd name="T82" fmla="*/ 595 w 1321"/>
                  <a:gd name="T83" fmla="*/ 0 h 712"/>
                  <a:gd name="T84" fmla="*/ 595 w 1321"/>
                  <a:gd name="T85" fmla="*/ 0 h 712"/>
                  <a:gd name="T86" fmla="*/ 677 w 1321"/>
                  <a:gd name="T87" fmla="*/ 4 h 712"/>
                  <a:gd name="T88" fmla="*/ 755 w 1321"/>
                  <a:gd name="T89" fmla="*/ 11 h 712"/>
                  <a:gd name="T90" fmla="*/ 831 w 1321"/>
                  <a:gd name="T91" fmla="*/ 26 h 712"/>
                  <a:gd name="T92" fmla="*/ 901 w 1321"/>
                  <a:gd name="T93" fmla="*/ 45 h 712"/>
                  <a:gd name="T94" fmla="*/ 965 w 1321"/>
                  <a:gd name="T95" fmla="*/ 69 h 712"/>
                  <a:gd name="T96" fmla="*/ 1024 w 1321"/>
                  <a:gd name="T97" fmla="*/ 97 h 712"/>
                  <a:gd name="T98" fmla="*/ 1077 w 1321"/>
                  <a:gd name="T99" fmla="*/ 127 h 712"/>
                  <a:gd name="T100" fmla="*/ 1122 w 1321"/>
                  <a:gd name="T101" fmla="*/ 162 h 712"/>
                  <a:gd name="T102" fmla="*/ 1160 w 1321"/>
                  <a:gd name="T103" fmla="*/ 199 h 712"/>
                  <a:gd name="T104" fmla="*/ 1160 w 1321"/>
                  <a:gd name="T105" fmla="*/ 199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52323" name="Text Box 35"/>
            <p:cNvSpPr txBox="1">
              <a:spLocks noChangeArrowheads="1"/>
            </p:cNvSpPr>
            <p:nvPr/>
          </p:nvSpPr>
          <p:spPr bwMode="gray">
            <a:xfrm>
              <a:off x="1586" y="2016"/>
              <a:ext cx="25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</a:rPr>
                <a:t>1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endParaRPr>
            </a:p>
          </p:txBody>
        </p:sp>
      </p:grpSp>
      <p:sp>
        <p:nvSpPr>
          <p:cNvPr id="25635" name="Oval 36"/>
          <p:cNvSpPr>
            <a:spLocks noChangeArrowheads="1"/>
          </p:cNvSpPr>
          <p:nvPr/>
        </p:nvSpPr>
        <p:spPr bwMode="gray">
          <a:xfrm rot="-3372907">
            <a:off x="5566569" y="5177631"/>
            <a:ext cx="130175" cy="138113"/>
          </a:xfrm>
          <a:prstGeom prst="ellipse">
            <a:avLst/>
          </a:prstGeom>
          <a:gradFill rotWithShape="1">
            <a:gsLst>
              <a:gs pos="0">
                <a:srgbClr val="9966FF"/>
              </a:gs>
              <a:gs pos="100000">
                <a:srgbClr val="6644AA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/>
          </a:p>
        </p:txBody>
      </p:sp>
      <p:sp>
        <p:nvSpPr>
          <p:cNvPr id="25636" name="Oval 37"/>
          <p:cNvSpPr>
            <a:spLocks noChangeArrowheads="1"/>
          </p:cNvSpPr>
          <p:nvPr/>
        </p:nvSpPr>
        <p:spPr bwMode="gray">
          <a:xfrm rot="-3372907">
            <a:off x="5414169" y="5025231"/>
            <a:ext cx="130175" cy="138113"/>
          </a:xfrm>
          <a:prstGeom prst="ellipse">
            <a:avLst/>
          </a:prstGeom>
          <a:gradFill rotWithShape="1">
            <a:gsLst>
              <a:gs pos="0">
                <a:srgbClr val="9966FF"/>
              </a:gs>
              <a:gs pos="100000">
                <a:srgbClr val="6644AA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/>
          </a:p>
        </p:txBody>
      </p:sp>
      <p:grpSp>
        <p:nvGrpSpPr>
          <p:cNvPr id="25637" name="Group 38"/>
          <p:cNvGrpSpPr>
            <a:grpSpLocks/>
          </p:cNvGrpSpPr>
          <p:nvPr/>
        </p:nvGrpSpPr>
        <p:grpSpPr bwMode="auto">
          <a:xfrm>
            <a:off x="3124200" y="3581400"/>
            <a:ext cx="366713" cy="206375"/>
            <a:chOff x="2016" y="2304"/>
            <a:chExt cx="231" cy="130"/>
          </a:xfrm>
        </p:grpSpPr>
        <p:sp>
          <p:nvSpPr>
            <p:cNvPr id="25638" name="Oval 39"/>
            <p:cNvSpPr>
              <a:spLocks noChangeArrowheads="1"/>
            </p:cNvSpPr>
            <p:nvPr/>
          </p:nvSpPr>
          <p:spPr bwMode="gray">
            <a:xfrm rot="-3372907">
              <a:off x="2019" y="2301"/>
              <a:ext cx="82" cy="87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AA66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25639" name="Oval 40"/>
            <p:cNvSpPr>
              <a:spLocks noChangeArrowheads="1"/>
            </p:cNvSpPr>
            <p:nvPr/>
          </p:nvSpPr>
          <p:spPr bwMode="gray">
            <a:xfrm rot="-3372907">
              <a:off x="2163" y="2349"/>
              <a:ext cx="82" cy="87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AA66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</p:grpSp>
      <p:grpSp>
        <p:nvGrpSpPr>
          <p:cNvPr id="25640" name="Group 41"/>
          <p:cNvGrpSpPr>
            <a:grpSpLocks/>
          </p:cNvGrpSpPr>
          <p:nvPr/>
        </p:nvGrpSpPr>
        <p:grpSpPr bwMode="auto">
          <a:xfrm>
            <a:off x="4495800" y="2559050"/>
            <a:ext cx="138113" cy="412750"/>
            <a:chOff x="2832" y="1612"/>
            <a:chExt cx="87" cy="260"/>
          </a:xfrm>
        </p:grpSpPr>
        <p:sp>
          <p:nvSpPr>
            <p:cNvPr id="25641" name="Oval 42"/>
            <p:cNvSpPr>
              <a:spLocks noChangeArrowheads="1"/>
            </p:cNvSpPr>
            <p:nvPr/>
          </p:nvSpPr>
          <p:spPr bwMode="gray">
            <a:xfrm rot="-3372907">
              <a:off x="2835" y="1609"/>
              <a:ext cx="82" cy="87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AA88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25642" name="Oval 43"/>
            <p:cNvSpPr>
              <a:spLocks noChangeArrowheads="1"/>
            </p:cNvSpPr>
            <p:nvPr/>
          </p:nvSpPr>
          <p:spPr bwMode="gray">
            <a:xfrm rot="-3372907">
              <a:off x="2835" y="1787"/>
              <a:ext cx="82" cy="87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AA88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</p:grpSp>
      <p:sp>
        <p:nvSpPr>
          <p:cNvPr id="25643" name="Oval 44"/>
          <p:cNvSpPr>
            <a:spLocks noChangeArrowheads="1"/>
          </p:cNvSpPr>
          <p:nvPr/>
        </p:nvSpPr>
        <p:spPr bwMode="gray">
          <a:xfrm rot="-3372907">
            <a:off x="5966619" y="3606006"/>
            <a:ext cx="130175" cy="138113"/>
          </a:xfrm>
          <a:prstGeom prst="ellipse">
            <a:avLst/>
          </a:prstGeom>
          <a:gradFill rotWithShape="1">
            <a:gsLst>
              <a:gs pos="0">
                <a:srgbClr val="0099FF"/>
              </a:gs>
              <a:gs pos="100000">
                <a:srgbClr val="0066AA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/>
          </a:p>
        </p:txBody>
      </p:sp>
      <p:sp>
        <p:nvSpPr>
          <p:cNvPr id="25644" name="Oval 45"/>
          <p:cNvSpPr>
            <a:spLocks noChangeArrowheads="1"/>
          </p:cNvSpPr>
          <p:nvPr/>
        </p:nvSpPr>
        <p:spPr bwMode="gray">
          <a:xfrm rot="-3372907">
            <a:off x="5718969" y="3729831"/>
            <a:ext cx="130175" cy="138113"/>
          </a:xfrm>
          <a:prstGeom prst="ellipse">
            <a:avLst/>
          </a:prstGeom>
          <a:gradFill rotWithShape="1">
            <a:gsLst>
              <a:gs pos="0">
                <a:srgbClr val="0099FF"/>
              </a:gs>
              <a:gs pos="100000">
                <a:srgbClr val="0066AA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/>
          </a:p>
        </p:txBody>
      </p:sp>
      <p:sp>
        <p:nvSpPr>
          <p:cNvPr id="25645" name="Text Box 46"/>
          <p:cNvSpPr txBox="1">
            <a:spLocks noChangeArrowheads="1"/>
          </p:cNvSpPr>
          <p:nvPr/>
        </p:nvSpPr>
        <p:spPr bwMode="auto">
          <a:xfrm>
            <a:off x="4824413" y="1557338"/>
            <a:ext cx="43195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000" dirty="0">
                <a:solidFill>
                  <a:srgbClr val="0000CC"/>
                </a:solidFill>
              </a:rPr>
              <a:t>умение с достаточной полнотой и точностью выражать свои мысли</a:t>
            </a:r>
            <a:r>
              <a:rPr lang="ru-RU" sz="2000" dirty="0">
                <a:solidFill>
                  <a:srgbClr val="33CCFF"/>
                </a:solidFill>
              </a:rPr>
              <a:t> </a:t>
            </a:r>
            <a:endParaRPr lang="en-US" sz="2000" b="1" dirty="0">
              <a:solidFill>
                <a:srgbClr val="33CCFF"/>
              </a:solidFill>
            </a:endParaRPr>
          </a:p>
        </p:txBody>
      </p:sp>
      <p:sp>
        <p:nvSpPr>
          <p:cNvPr id="25646" name="Text Box 47"/>
          <p:cNvSpPr txBox="1">
            <a:spLocks noChangeArrowheads="1"/>
          </p:cNvSpPr>
          <p:nvPr/>
        </p:nvSpPr>
        <p:spPr bwMode="auto">
          <a:xfrm>
            <a:off x="250825" y="2781300"/>
            <a:ext cx="2160588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000" dirty="0">
                <a:solidFill>
                  <a:srgbClr val="0000CC"/>
                </a:solidFill>
              </a:rPr>
              <a:t>планирование учебного сотрудничества с учителем и сверстниками</a:t>
            </a:r>
          </a:p>
        </p:txBody>
      </p:sp>
      <p:sp>
        <p:nvSpPr>
          <p:cNvPr id="25647" name="Text Box 48"/>
          <p:cNvSpPr txBox="1">
            <a:spLocks noChangeArrowheads="1"/>
          </p:cNvSpPr>
          <p:nvPr/>
        </p:nvSpPr>
        <p:spPr bwMode="auto">
          <a:xfrm>
            <a:off x="6804025" y="3068638"/>
            <a:ext cx="1905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ru-RU" sz="2000" dirty="0">
                <a:solidFill>
                  <a:srgbClr val="0000CC"/>
                </a:solidFill>
              </a:rPr>
              <a:t>управление поведением партнёра</a:t>
            </a:r>
            <a:r>
              <a:rPr lang="ru-RU" sz="2000" dirty="0">
                <a:solidFill>
                  <a:srgbClr val="33CCFF"/>
                </a:solidFill>
              </a:rPr>
              <a:t> </a:t>
            </a:r>
            <a:endParaRPr lang="en-US" sz="2000" b="1" dirty="0">
              <a:solidFill>
                <a:srgbClr val="33CCFF"/>
              </a:solidFill>
            </a:endParaRPr>
          </a:p>
        </p:txBody>
      </p:sp>
      <p:sp>
        <p:nvSpPr>
          <p:cNvPr id="25648" name="Text Box 49"/>
          <p:cNvSpPr txBox="1">
            <a:spLocks noChangeArrowheads="1"/>
          </p:cNvSpPr>
          <p:nvPr/>
        </p:nvSpPr>
        <p:spPr bwMode="auto">
          <a:xfrm>
            <a:off x="971550" y="5445125"/>
            <a:ext cx="191611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000" dirty="0">
                <a:solidFill>
                  <a:srgbClr val="0000CC"/>
                </a:solidFill>
              </a:rPr>
              <a:t>постановка вопросов</a:t>
            </a:r>
          </a:p>
          <a:p>
            <a:endParaRPr lang="en-US" sz="2000" dirty="0">
              <a:solidFill>
                <a:srgbClr val="0000CC"/>
              </a:solidFill>
            </a:endParaRPr>
          </a:p>
        </p:txBody>
      </p:sp>
      <p:sp>
        <p:nvSpPr>
          <p:cNvPr id="25649" name="Text Box 50"/>
          <p:cNvSpPr txBox="1">
            <a:spLocks noChangeArrowheads="1"/>
          </p:cNvSpPr>
          <p:nvPr/>
        </p:nvSpPr>
        <p:spPr bwMode="auto">
          <a:xfrm>
            <a:off x="6372225" y="5445125"/>
            <a:ext cx="1905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000" dirty="0">
                <a:solidFill>
                  <a:srgbClr val="0000CC"/>
                </a:solidFill>
              </a:rPr>
              <a:t>разрешение конфликтов</a:t>
            </a:r>
            <a:r>
              <a:rPr lang="ru-RU" sz="2000" dirty="0">
                <a:solidFill>
                  <a:srgbClr val="33CCFF"/>
                </a:solidFill>
              </a:rPr>
              <a:t> </a:t>
            </a:r>
            <a:endParaRPr lang="en-US" sz="2000" b="1" dirty="0">
              <a:solidFill>
                <a:srgbClr val="33CCFF"/>
              </a:solidFill>
            </a:endParaRPr>
          </a:p>
        </p:txBody>
      </p:sp>
      <p:grpSp>
        <p:nvGrpSpPr>
          <p:cNvPr id="25652" name="Group 26"/>
          <p:cNvGrpSpPr>
            <a:grpSpLocks/>
          </p:cNvGrpSpPr>
          <p:nvPr/>
        </p:nvGrpSpPr>
        <p:grpSpPr bwMode="auto">
          <a:xfrm>
            <a:off x="179388" y="115888"/>
            <a:ext cx="5651500" cy="1835150"/>
            <a:chOff x="555" y="2823"/>
            <a:chExt cx="973" cy="1065"/>
          </a:xfrm>
        </p:grpSpPr>
        <p:pic>
          <p:nvPicPr>
            <p:cNvPr id="25653" name="Picture 27" descr="Picture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" y="3718"/>
              <a:ext cx="819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54" name="Oval 28"/>
            <p:cNvSpPr>
              <a:spLocks noChangeArrowheads="1"/>
            </p:cNvSpPr>
            <p:nvPr/>
          </p:nvSpPr>
          <p:spPr bwMode="gray">
            <a:xfrm>
              <a:off x="555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rgbClr val="AE50E2"/>
                </a:gs>
                <a:gs pos="100000">
                  <a:srgbClr val="642E81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25655" name="Oval 29"/>
            <p:cNvSpPr>
              <a:spLocks noChangeArrowheads="1"/>
            </p:cNvSpPr>
            <p:nvPr/>
          </p:nvSpPr>
          <p:spPr bwMode="gray">
            <a:xfrm>
              <a:off x="576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rgbClr val="AE50E2">
                    <a:alpha val="85001"/>
                  </a:srgbClr>
                </a:gs>
                <a:gs pos="100000">
                  <a:srgbClr val="6F339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25656" name="Oval 30"/>
            <p:cNvSpPr>
              <a:spLocks noChangeArrowheads="1"/>
            </p:cNvSpPr>
            <p:nvPr/>
          </p:nvSpPr>
          <p:spPr bwMode="gray">
            <a:xfrm>
              <a:off x="612" y="2880"/>
              <a:ext cx="839" cy="839"/>
            </a:xfrm>
            <a:prstGeom prst="ellipse">
              <a:avLst/>
            </a:prstGeom>
            <a:gradFill rotWithShape="1">
              <a:gsLst>
                <a:gs pos="0">
                  <a:srgbClr val="AE50E2"/>
                </a:gs>
                <a:gs pos="100000">
                  <a:srgbClr val="7E3AA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pic>
          <p:nvPicPr>
            <p:cNvPr id="25657" name="Picture 31" descr="Picture1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2880"/>
              <a:ext cx="616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658" name="Rectangle 58"/>
          <p:cNvSpPr>
            <a:spLocks noChangeArrowheads="1"/>
          </p:cNvSpPr>
          <p:nvPr/>
        </p:nvSpPr>
        <p:spPr bwMode="auto">
          <a:xfrm>
            <a:off x="611188" y="765175"/>
            <a:ext cx="46815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FF3300"/>
                </a:solidFill>
              </a:rPr>
              <a:t>Коммуникативные УУД</a:t>
            </a:r>
          </a:p>
        </p:txBody>
      </p:sp>
      <p:pic>
        <p:nvPicPr>
          <p:cNvPr id="25659" name="Picture 7" descr="logo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1706" y="336550"/>
            <a:ext cx="27178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3625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25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5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45" grpId="0"/>
      <p:bldP spid="25646" grpId="0"/>
      <p:bldP spid="25647" grpId="0"/>
      <p:bldP spid="25648" grpId="0"/>
      <p:bldP spid="256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фотки школьные\CIMG268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380" y="2348880"/>
            <a:ext cx="2614254" cy="1960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Новая папка\CIMG243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458" y="4496065"/>
            <a:ext cx="2715176" cy="203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G:\фотки школьные\CIMG267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0757" y="229619"/>
            <a:ext cx="2586542" cy="1939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G:\фотки школьные\CIMG267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0757" y="2369665"/>
            <a:ext cx="2586542" cy="193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G:\фотки школьные\CIMG2687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422" y="287364"/>
            <a:ext cx="2550921" cy="1913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 descr="CIMG726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5859" y="4496065"/>
            <a:ext cx="2620071" cy="1965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G:\фотки школьные\CIMG2683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7517" y="291677"/>
            <a:ext cx="2659105" cy="1908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G:\фотки школьные\CIMG2608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7517" y="2370737"/>
            <a:ext cx="2659105" cy="1994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DSC01576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7517" y="4653136"/>
            <a:ext cx="2705818" cy="1835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4809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04664"/>
            <a:ext cx="5266928" cy="966936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7200" dirty="0" smtClean="0"/>
              <a:t>Заключение</a:t>
            </a:r>
            <a:endParaRPr lang="ru-RU" sz="7200" dirty="0"/>
          </a:p>
        </p:txBody>
      </p:sp>
      <p:pic>
        <p:nvPicPr>
          <p:cNvPr id="5" name="Picture 7" descr="logo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2519" y="476672"/>
            <a:ext cx="27178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G:\IMG_3153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48542"/>
            <a:ext cx="3528392" cy="264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Вертикальный свиток 1"/>
          <p:cNvSpPr/>
          <p:nvPr/>
        </p:nvSpPr>
        <p:spPr>
          <a:xfrm>
            <a:off x="4139952" y="1556792"/>
            <a:ext cx="4752528" cy="4968552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>
                <a:solidFill>
                  <a:srgbClr val="FFFF00"/>
                </a:solidFill>
              </a:rPr>
              <a:t>При использовании современных педагогических технологий </a:t>
            </a:r>
            <a:r>
              <a:rPr lang="ru-RU" sz="2800" i="1" dirty="0">
                <a:solidFill>
                  <a:srgbClr val="C00000"/>
                </a:solidFill>
              </a:rPr>
              <a:t> УМК «Сферы»</a:t>
            </a:r>
            <a:r>
              <a:rPr lang="ru-RU" sz="2800" i="1" dirty="0">
                <a:solidFill>
                  <a:srgbClr val="FFFF00"/>
                </a:solidFill>
              </a:rPr>
              <a:t> в полной мере  формирует универсальные учебные действия на уроках географии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4725144"/>
            <a:ext cx="3456384" cy="18002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000" dirty="0">
                <a:solidFill>
                  <a:schemeClr val="bg1"/>
                </a:solidFill>
              </a:rPr>
              <a:t>Литература:</a:t>
            </a:r>
          </a:p>
          <a:p>
            <a:pPr algn="just"/>
            <a:r>
              <a:rPr lang="ru-RU" sz="1000" dirty="0">
                <a:solidFill>
                  <a:schemeClr val="bg1"/>
                </a:solidFill>
              </a:rPr>
              <a:t>http://geo.metodist.ru </a:t>
            </a:r>
          </a:p>
          <a:p>
            <a:pPr algn="just"/>
            <a:r>
              <a:rPr lang="ru-RU" sz="1000" dirty="0">
                <a:solidFill>
                  <a:schemeClr val="bg1"/>
                </a:solidFill>
              </a:rPr>
              <a:t>Ким Э.В.,  Крылов А.И., </a:t>
            </a:r>
            <a:r>
              <a:rPr lang="ru-RU" sz="1000" dirty="0" err="1">
                <a:solidFill>
                  <a:schemeClr val="bg1"/>
                </a:solidFill>
              </a:rPr>
              <a:t>Панасенкова</a:t>
            </a:r>
            <a:r>
              <a:rPr lang="ru-RU" sz="1000" dirty="0">
                <a:solidFill>
                  <a:schemeClr val="bg1"/>
                </a:solidFill>
              </a:rPr>
              <a:t> О.А., Королева Н.Ю. О формировании универсальных </a:t>
            </a:r>
            <a:r>
              <a:rPr lang="ru-RU" sz="1000" dirty="0" err="1">
                <a:solidFill>
                  <a:schemeClr val="bg1"/>
                </a:solidFill>
              </a:rPr>
              <a:t>общеучебных</a:t>
            </a:r>
            <a:r>
              <a:rPr lang="ru-RU" sz="1000" dirty="0">
                <a:solidFill>
                  <a:schemeClr val="bg1"/>
                </a:solidFill>
              </a:rPr>
              <a:t> умений и навыков у школьников в процессе обучения.</a:t>
            </a:r>
          </a:p>
          <a:p>
            <a:pPr algn="just"/>
            <a:r>
              <a:rPr lang="ru-RU" sz="1000" dirty="0">
                <a:solidFill>
                  <a:schemeClr val="bg1"/>
                </a:solidFill>
              </a:rPr>
              <a:t>А.И. Крылов, Информационно-коммуникационная компетентность учителя географии как необходимое условие эффективной работы в современной школе</a:t>
            </a:r>
          </a:p>
          <a:p>
            <a:pPr algn="just"/>
            <a:r>
              <a:rPr lang="ru-RU" sz="900" dirty="0"/>
              <a:t>ФГОСТ</a:t>
            </a:r>
          </a:p>
        </p:txBody>
      </p:sp>
    </p:spTree>
    <p:extLst>
      <p:ext uri="{BB962C8B-B14F-4D97-AF65-F5344CB8AC3E}">
        <p14:creationId xmlns:p14="http://schemas.microsoft.com/office/powerpoint/2010/main" xmlns="" val="3731678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3"/>
          <p:cNvSpPr>
            <a:spLocks noChangeArrowheads="1"/>
          </p:cNvSpPr>
          <p:nvPr/>
        </p:nvSpPr>
        <p:spPr bwMode="gray">
          <a:xfrm>
            <a:off x="0" y="1340768"/>
            <a:ext cx="8964488" cy="1872332"/>
          </a:xfrm>
          <a:prstGeom prst="upArrow">
            <a:avLst>
              <a:gd name="adj1" fmla="val 56944"/>
              <a:gd name="adj2" fmla="val 50782"/>
            </a:avLst>
          </a:prstGeom>
          <a:gradFill rotWithShape="1">
            <a:gsLst>
              <a:gs pos="0">
                <a:srgbClr val="0099CC"/>
              </a:gs>
              <a:gs pos="100000">
                <a:srgbClr val="00475E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ru-RU" sz="3200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</a:t>
            </a:r>
            <a:r>
              <a:rPr lang="ru-RU" sz="32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универсальных</a:t>
            </a:r>
          </a:p>
          <a:p>
            <a:r>
              <a:rPr lang="ru-RU" sz="32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учебных </a:t>
            </a:r>
            <a:r>
              <a:rPr lang="ru-RU" sz="32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действий </a:t>
            </a:r>
            <a:r>
              <a:rPr lang="ru-RU" sz="3200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уроках </a:t>
            </a:r>
            <a:endParaRPr lang="ru-RU" sz="3200" i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географии  </a:t>
            </a:r>
            <a:r>
              <a:rPr lang="ru-RU" sz="3200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УМК «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Сферы</a:t>
            </a:r>
            <a:r>
              <a:rPr lang="ru-RU" sz="3200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32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74820" name="AutoShape 4"/>
          <p:cNvSpPr>
            <a:spLocks noChangeArrowheads="1"/>
          </p:cNvSpPr>
          <p:nvPr/>
        </p:nvSpPr>
        <p:spPr bwMode="gray">
          <a:xfrm>
            <a:off x="179388" y="188913"/>
            <a:ext cx="5791200" cy="1008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15138"/>
              </a:gs>
              <a:gs pos="50000">
                <a:srgbClr val="B0AF7A"/>
              </a:gs>
              <a:gs pos="100000">
                <a:srgbClr val="515138"/>
              </a:gs>
            </a:gsLst>
            <a:lin ang="0" scaled="1"/>
          </a:gradFill>
          <a:ln w="38100" algn="ctr">
            <a:solidFill>
              <a:srgbClr val="FF3300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/>
            <a:r>
              <a:rPr lang="ru-RU" sz="4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ПРОЕКТ</a:t>
            </a:r>
            <a:endParaRPr lang="en-US" sz="4400" b="1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7172" name="Group 5"/>
          <p:cNvGrpSpPr>
            <a:grpSpLocks/>
          </p:cNvGrpSpPr>
          <p:nvPr/>
        </p:nvGrpSpPr>
        <p:grpSpPr bwMode="auto">
          <a:xfrm>
            <a:off x="250825" y="3180420"/>
            <a:ext cx="2824164" cy="1976772"/>
            <a:chOff x="555" y="2823"/>
            <a:chExt cx="973" cy="1065"/>
          </a:xfrm>
        </p:grpSpPr>
        <p:pic>
          <p:nvPicPr>
            <p:cNvPr id="7173" name="Picture 6" descr="Picture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" y="3718"/>
              <a:ext cx="819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4" name="Oval 7"/>
            <p:cNvSpPr>
              <a:spLocks noChangeArrowheads="1"/>
            </p:cNvSpPr>
            <p:nvPr/>
          </p:nvSpPr>
          <p:spPr bwMode="gray">
            <a:xfrm>
              <a:off x="555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925800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175" name="Oval 8"/>
            <p:cNvSpPr>
              <a:spLocks noChangeArrowheads="1"/>
            </p:cNvSpPr>
            <p:nvPr/>
          </p:nvSpPr>
          <p:spPr bwMode="gray">
            <a:xfrm>
              <a:off x="576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alpha val="85001"/>
                  </a:srgbClr>
                </a:gs>
                <a:gs pos="100000">
                  <a:srgbClr val="A261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176" name="Oval 9"/>
            <p:cNvSpPr>
              <a:spLocks noChangeArrowheads="1"/>
            </p:cNvSpPr>
            <p:nvPr/>
          </p:nvSpPr>
          <p:spPr bwMode="gray">
            <a:xfrm>
              <a:off x="612" y="2880"/>
              <a:ext cx="839" cy="839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B96F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pic>
          <p:nvPicPr>
            <p:cNvPr id="7177" name="Picture 10" descr="Picture1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2880"/>
              <a:ext cx="616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74827" name="Text Box 11"/>
          <p:cNvSpPr txBox="1">
            <a:spLocks noChangeArrowheads="1"/>
          </p:cNvSpPr>
          <p:nvPr/>
        </p:nvSpPr>
        <p:spPr bwMode="auto">
          <a:xfrm>
            <a:off x="473323" y="3814166"/>
            <a:ext cx="2378171" cy="77472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prstTxWarp prst="textChevronInverted">
              <a:avLst/>
            </a:prstTxWarp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Verdana" pitchFamily="34" charset="0"/>
              </a:rPr>
              <a:t>Актуальность</a:t>
            </a:r>
            <a:endParaRPr lang="en-US" sz="1800" dirty="0">
              <a:solidFill>
                <a:schemeClr val="bg1"/>
              </a:solidFill>
              <a:latin typeface="Perpetua Titling MT" pitchFamily="18" charset="0"/>
            </a:endParaRPr>
          </a:p>
        </p:txBody>
      </p:sp>
      <p:grpSp>
        <p:nvGrpSpPr>
          <p:cNvPr id="7186" name="Group 19"/>
          <p:cNvGrpSpPr>
            <a:grpSpLocks/>
          </p:cNvGrpSpPr>
          <p:nvPr/>
        </p:nvGrpSpPr>
        <p:grpSpPr bwMode="auto">
          <a:xfrm>
            <a:off x="2638061" y="5055594"/>
            <a:ext cx="3590124" cy="1802405"/>
            <a:chOff x="555" y="2823"/>
            <a:chExt cx="973" cy="1065"/>
          </a:xfrm>
        </p:grpSpPr>
        <p:pic>
          <p:nvPicPr>
            <p:cNvPr id="7187" name="Picture 20" descr="Picture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" y="3718"/>
              <a:ext cx="819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8" name="Oval 21"/>
            <p:cNvSpPr>
              <a:spLocks noChangeArrowheads="1"/>
            </p:cNvSpPr>
            <p:nvPr/>
          </p:nvSpPr>
          <p:spPr bwMode="gray">
            <a:xfrm>
              <a:off x="555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rgbClr val="30C230"/>
                </a:gs>
                <a:gs pos="100000">
                  <a:srgbClr val="1B6F1B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189" name="Oval 22"/>
            <p:cNvSpPr>
              <a:spLocks noChangeArrowheads="1"/>
            </p:cNvSpPr>
            <p:nvPr/>
          </p:nvSpPr>
          <p:spPr bwMode="gray">
            <a:xfrm>
              <a:off x="576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rgbClr val="30C230">
                    <a:alpha val="85001"/>
                  </a:srgbClr>
                </a:gs>
                <a:gs pos="100000">
                  <a:srgbClr val="1F7B1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190" name="Oval 23"/>
            <p:cNvSpPr>
              <a:spLocks noChangeArrowheads="1"/>
            </p:cNvSpPr>
            <p:nvPr/>
          </p:nvSpPr>
          <p:spPr bwMode="gray">
            <a:xfrm>
              <a:off x="612" y="2880"/>
              <a:ext cx="839" cy="839"/>
            </a:xfrm>
            <a:prstGeom prst="ellipse">
              <a:avLst/>
            </a:prstGeom>
            <a:gradFill rotWithShape="1">
              <a:gsLst>
                <a:gs pos="0">
                  <a:srgbClr val="30C230"/>
                </a:gs>
                <a:gs pos="100000">
                  <a:srgbClr val="238D23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pic>
          <p:nvPicPr>
            <p:cNvPr id="7191" name="Picture 24" descr="Picture1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2880"/>
              <a:ext cx="616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74841" name="Text Box 25"/>
          <p:cNvSpPr txBox="1">
            <a:spLocks noChangeArrowheads="1"/>
          </p:cNvSpPr>
          <p:nvPr/>
        </p:nvSpPr>
        <p:spPr bwMode="auto">
          <a:xfrm>
            <a:off x="3203848" y="5517232"/>
            <a:ext cx="2520280" cy="9361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prstTxWarp prst="textChevronInverted">
              <a:avLst/>
            </a:prstTxWarp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Verdana" pitchFamily="34" charset="0"/>
              </a:rPr>
              <a:t>Задачи</a:t>
            </a:r>
            <a:r>
              <a:rPr lang="ru-RU" sz="1800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endParaRPr lang="en-US" sz="1800" dirty="0">
              <a:solidFill>
                <a:schemeClr val="bg1"/>
              </a:solidFill>
              <a:latin typeface="Verdana" pitchFamily="34" charset="0"/>
            </a:endParaRPr>
          </a:p>
        </p:txBody>
      </p:sp>
      <p:grpSp>
        <p:nvGrpSpPr>
          <p:cNvPr id="7193" name="Group 26"/>
          <p:cNvGrpSpPr>
            <a:grpSpLocks/>
          </p:cNvGrpSpPr>
          <p:nvPr/>
        </p:nvGrpSpPr>
        <p:grpSpPr bwMode="auto">
          <a:xfrm>
            <a:off x="5724127" y="3180419"/>
            <a:ext cx="3096023" cy="2228865"/>
            <a:chOff x="555" y="2823"/>
            <a:chExt cx="973" cy="1065"/>
          </a:xfrm>
        </p:grpSpPr>
        <p:pic>
          <p:nvPicPr>
            <p:cNvPr id="7194" name="Picture 27" descr="Picture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" y="3718"/>
              <a:ext cx="819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95" name="Oval 28"/>
            <p:cNvSpPr>
              <a:spLocks noChangeArrowheads="1"/>
            </p:cNvSpPr>
            <p:nvPr/>
          </p:nvSpPr>
          <p:spPr bwMode="gray">
            <a:xfrm>
              <a:off x="555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rgbClr val="AE50E2"/>
                </a:gs>
                <a:gs pos="100000">
                  <a:srgbClr val="642E81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196" name="Oval 29"/>
            <p:cNvSpPr>
              <a:spLocks noChangeArrowheads="1"/>
            </p:cNvSpPr>
            <p:nvPr/>
          </p:nvSpPr>
          <p:spPr bwMode="gray">
            <a:xfrm>
              <a:off x="576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rgbClr val="AE50E2">
                    <a:alpha val="85001"/>
                  </a:srgbClr>
                </a:gs>
                <a:gs pos="100000">
                  <a:srgbClr val="6F339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197" name="Oval 30"/>
            <p:cNvSpPr>
              <a:spLocks noChangeArrowheads="1"/>
            </p:cNvSpPr>
            <p:nvPr/>
          </p:nvSpPr>
          <p:spPr bwMode="gray">
            <a:xfrm>
              <a:off x="612" y="2880"/>
              <a:ext cx="839" cy="839"/>
            </a:xfrm>
            <a:prstGeom prst="ellipse">
              <a:avLst/>
            </a:prstGeom>
            <a:gradFill rotWithShape="1">
              <a:gsLst>
                <a:gs pos="0">
                  <a:srgbClr val="AE50E2"/>
                </a:gs>
                <a:gs pos="100000">
                  <a:srgbClr val="7E3AA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pic>
          <p:nvPicPr>
            <p:cNvPr id="7198" name="Picture 31" descr="Picture1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2880"/>
              <a:ext cx="616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74848" name="Text Box 32"/>
          <p:cNvSpPr txBox="1">
            <a:spLocks noChangeArrowheads="1"/>
          </p:cNvSpPr>
          <p:nvPr/>
        </p:nvSpPr>
        <p:spPr bwMode="auto">
          <a:xfrm>
            <a:off x="6228185" y="3814166"/>
            <a:ext cx="2310533" cy="72008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prstTxWarp prst="textChevronInverted">
              <a:avLst/>
            </a:prstTxWarp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Verdana" pitchFamily="34" charset="0"/>
              </a:rPr>
              <a:t>Цели</a:t>
            </a:r>
            <a:r>
              <a:rPr lang="ru-RU" sz="1800" b="1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endParaRPr lang="en-US" sz="1800" b="1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7201" name="Picture 7" descr="logo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2376" y="339725"/>
            <a:ext cx="230791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Горизонтальный свиток 1"/>
          <p:cNvSpPr/>
          <p:nvPr/>
        </p:nvSpPr>
        <p:spPr>
          <a:xfrm>
            <a:off x="3275856" y="3286219"/>
            <a:ext cx="2232248" cy="180829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Лисица Л.В. </a:t>
            </a:r>
          </a:p>
          <a:p>
            <a:pPr algn="ctr"/>
            <a:r>
              <a:rPr lang="ru-RU" dirty="0" smtClean="0"/>
              <a:t>Учитель географии</a:t>
            </a:r>
          </a:p>
          <a:p>
            <a:pPr algn="ctr"/>
            <a:r>
              <a:rPr lang="ru-RU" dirty="0" smtClean="0"/>
              <a:t>МОУ гимназии № 15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4466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7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74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74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  <p:bldP spid="674820" grpId="0" animBg="1"/>
      <p:bldP spid="674827" grpId="0"/>
      <p:bldP spid="674841" grpId="0"/>
      <p:bldP spid="674848" grpId="0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517232"/>
            <a:ext cx="82296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Спасибо за внимание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32656"/>
            <a:ext cx="8640960" cy="511256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55576" y="620688"/>
            <a:ext cx="720080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prstClr val="white"/>
                </a:solidFill>
              </a:rPr>
              <a:t> </a:t>
            </a:r>
            <a:r>
              <a:rPr lang="ru-RU" sz="3600" dirty="0" smtClean="0">
                <a:solidFill>
                  <a:prstClr val="white"/>
                </a:solidFill>
              </a:rPr>
              <a:t>       </a:t>
            </a:r>
            <a:r>
              <a:rPr lang="ru-RU" sz="3600" dirty="0" smtClean="0">
                <a:solidFill>
                  <a:srgbClr val="0070C0"/>
                </a:solidFill>
              </a:rPr>
              <a:t>«</a:t>
            </a:r>
            <a:r>
              <a:rPr lang="ru-RU" sz="3600" b="1" i="1" dirty="0" smtClean="0">
                <a:solidFill>
                  <a:srgbClr val="0070C0"/>
                </a:solidFill>
              </a:rPr>
              <a:t>Скажи </a:t>
            </a:r>
            <a:r>
              <a:rPr lang="ru-RU" sz="3600" b="1" i="1" dirty="0">
                <a:solidFill>
                  <a:srgbClr val="0070C0"/>
                </a:solidFill>
              </a:rPr>
              <a:t>мне - и я забуду,</a:t>
            </a:r>
          </a:p>
          <a:p>
            <a:pPr lvl="0" algn="ctr"/>
            <a:r>
              <a:rPr lang="ru-RU" sz="3600" b="1" i="1" dirty="0">
                <a:solidFill>
                  <a:srgbClr val="0070C0"/>
                </a:solidFill>
              </a:rPr>
              <a:t>Покажи мне - и я запомню,</a:t>
            </a:r>
          </a:p>
          <a:p>
            <a:pPr lvl="0" algn="ctr"/>
            <a:r>
              <a:rPr lang="ru-RU" sz="3600" b="1" i="1" dirty="0">
                <a:solidFill>
                  <a:srgbClr val="0070C0"/>
                </a:solidFill>
              </a:rPr>
              <a:t>Вовлеки меня </a:t>
            </a:r>
            <a:r>
              <a:rPr lang="ru-RU" sz="3600" b="1" i="1" dirty="0" smtClean="0">
                <a:solidFill>
                  <a:srgbClr val="0070C0"/>
                </a:solidFill>
              </a:rPr>
              <a:t> </a:t>
            </a:r>
            <a:r>
              <a:rPr lang="ru-RU" sz="3600" b="1" i="1" dirty="0">
                <a:solidFill>
                  <a:srgbClr val="0070C0"/>
                </a:solidFill>
              </a:rPr>
              <a:t>- и я пойму,</a:t>
            </a:r>
          </a:p>
          <a:p>
            <a:pPr lvl="0" algn="ctr"/>
            <a:r>
              <a:rPr lang="ru-RU" sz="3600" b="1" i="1" dirty="0">
                <a:solidFill>
                  <a:srgbClr val="0070C0"/>
                </a:solidFill>
              </a:rPr>
              <a:t>Отойди - и я буду </a:t>
            </a:r>
            <a:r>
              <a:rPr lang="ru-RU" sz="3600" b="1" i="1" dirty="0" smtClean="0">
                <a:solidFill>
                  <a:srgbClr val="0070C0"/>
                </a:solidFill>
              </a:rPr>
              <a:t>действовать»</a:t>
            </a:r>
          </a:p>
          <a:p>
            <a:pPr lvl="0" algn="ctr"/>
            <a:r>
              <a:rPr lang="ru-RU" sz="2800" b="1" i="1" dirty="0" smtClean="0">
                <a:solidFill>
                  <a:srgbClr val="002060"/>
                </a:solidFill>
              </a:rPr>
              <a:t>                                                             Конфуций</a:t>
            </a:r>
            <a:endParaRPr lang="ru-RU" sz="2800" b="1" i="1" dirty="0">
              <a:solidFill>
                <a:srgbClr val="002060"/>
              </a:solidFill>
            </a:endParaRPr>
          </a:p>
          <a:p>
            <a:pPr lvl="0" algn="ctr"/>
            <a:r>
              <a:rPr lang="ru-RU" sz="3600" b="1" i="1" dirty="0" smtClean="0">
                <a:solidFill>
                  <a:prstClr val="white"/>
                </a:solidFill>
              </a:rPr>
              <a:t>                                     </a:t>
            </a:r>
            <a:endParaRPr lang="ru-RU" sz="3600" b="1" i="1" dirty="0">
              <a:ln w="11430"/>
              <a:gradFill>
                <a:gsLst>
                  <a:gs pos="0">
                    <a:srgbClr val="F3A447">
                      <a:tint val="70000"/>
                      <a:satMod val="245000"/>
                    </a:srgbClr>
                  </a:gs>
                  <a:gs pos="75000">
                    <a:srgbClr val="F3A447">
                      <a:tint val="90000"/>
                      <a:shade val="60000"/>
                      <a:satMod val="240000"/>
                    </a:srgbClr>
                  </a:gs>
                  <a:gs pos="100000">
                    <a:srgbClr val="F3A447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792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1628775"/>
            <a:ext cx="8229600" cy="4525963"/>
          </a:xfrm>
        </p:spPr>
        <p:txBody>
          <a:bodyPr/>
          <a:lstStyle/>
          <a:p>
            <a:pPr algn="ctr">
              <a:lnSpc>
                <a:spcPct val="130000"/>
              </a:lnSpc>
              <a:buFontTx/>
              <a:buNone/>
            </a:pPr>
            <a:r>
              <a:rPr lang="ru-RU" sz="2800" dirty="0">
                <a:latin typeface="Tahoma" pitchFamily="34" charset="0"/>
              </a:rPr>
              <a:t>    </a:t>
            </a:r>
            <a:r>
              <a:rPr lang="ru-RU" sz="3400" b="1" dirty="0">
                <a:solidFill>
                  <a:srgbClr val="3333FF"/>
                </a:solidFill>
                <a:latin typeface="Tahoma" pitchFamily="34" charset="0"/>
              </a:rPr>
              <a:t>общекультурное, личностное и познавательное развитие учащихся, обеспечивающие такую </a:t>
            </a:r>
            <a:r>
              <a:rPr lang="ru-RU" sz="3800" b="1" dirty="0">
                <a:solidFill>
                  <a:srgbClr val="FF3300"/>
                </a:solidFill>
                <a:latin typeface="Tahoma" pitchFamily="34" charset="0"/>
              </a:rPr>
              <a:t>ключевую</a:t>
            </a:r>
            <a:r>
              <a:rPr lang="ru-RU" sz="3400" b="1" dirty="0">
                <a:solidFill>
                  <a:srgbClr val="3333FF"/>
                </a:solidFill>
                <a:latin typeface="Tahoma" pitchFamily="34" charset="0"/>
              </a:rPr>
              <a:t> компетенцию образования как </a:t>
            </a:r>
            <a:r>
              <a:rPr lang="ru-RU" sz="3400" b="1" dirty="0">
                <a:solidFill>
                  <a:srgbClr val="FF3300"/>
                </a:solidFill>
                <a:latin typeface="Tahoma" pitchFamily="34" charset="0"/>
              </a:rPr>
              <a:t>«научить учиться».</a:t>
            </a:r>
            <a:r>
              <a:rPr lang="ru-RU" sz="3400" b="1" dirty="0">
                <a:solidFill>
                  <a:srgbClr val="3333FF"/>
                </a:solidFill>
              </a:rPr>
              <a:t> </a:t>
            </a:r>
          </a:p>
          <a:p>
            <a:endParaRPr lang="ru-RU" sz="3400" b="1" dirty="0">
              <a:solidFill>
                <a:srgbClr val="3333FF"/>
              </a:solidFill>
            </a:endParaRPr>
          </a:p>
        </p:txBody>
      </p:sp>
      <p:pic>
        <p:nvPicPr>
          <p:cNvPr id="10244" name="Picture 7" descr="logo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08781"/>
            <a:ext cx="259228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4820" name="AutoShape 4"/>
          <p:cNvSpPr>
            <a:spLocks noChangeArrowheads="1"/>
          </p:cNvSpPr>
          <p:nvPr/>
        </p:nvSpPr>
        <p:spPr bwMode="gray">
          <a:xfrm>
            <a:off x="250825" y="333375"/>
            <a:ext cx="5329238" cy="1008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15138"/>
              </a:gs>
              <a:gs pos="50000">
                <a:srgbClr val="B0AF7A"/>
              </a:gs>
              <a:gs pos="100000">
                <a:srgbClr val="515138"/>
              </a:gs>
            </a:gsLst>
            <a:lin ang="0" scaled="1"/>
          </a:gradFill>
          <a:ln w="38100" algn="ctr">
            <a:solidFill>
              <a:srgbClr val="FF3300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/>
            <a:r>
              <a:rPr lang="ru-RU" sz="36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Цель образования</a:t>
            </a:r>
            <a:endParaRPr lang="en-US" sz="3600" b="1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432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  <p:bldP spid="6748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37" name="Group 9"/>
          <p:cNvGrpSpPr>
            <a:grpSpLocks/>
          </p:cNvGrpSpPr>
          <p:nvPr/>
        </p:nvGrpSpPr>
        <p:grpSpPr bwMode="auto">
          <a:xfrm>
            <a:off x="4623899" y="2077611"/>
            <a:ext cx="4319588" cy="5040313"/>
            <a:chOff x="2842" y="1421"/>
            <a:chExt cx="2164" cy="2497"/>
          </a:xfrm>
        </p:grpSpPr>
        <p:sp>
          <p:nvSpPr>
            <p:cNvPr id="705546" name="AutoShape 10"/>
            <p:cNvSpPr>
              <a:spLocks noChangeArrowheads="1"/>
            </p:cNvSpPr>
            <p:nvPr/>
          </p:nvSpPr>
          <p:spPr bwMode="gray">
            <a:xfrm>
              <a:off x="2894" y="1747"/>
              <a:ext cx="2112" cy="1595"/>
            </a:xfrm>
            <a:prstGeom prst="roundRect">
              <a:avLst>
                <a:gd name="adj" fmla="val 10347"/>
              </a:avLst>
            </a:prstGeom>
            <a:gradFill rotWithShape="1">
              <a:gsLst>
                <a:gs pos="0">
                  <a:srgbClr val="D8F4BE">
                    <a:gamma/>
                    <a:tint val="0"/>
                    <a:invGamma/>
                  </a:srgbClr>
                </a:gs>
                <a:gs pos="100000">
                  <a:srgbClr val="D8F4BE"/>
                </a:gs>
              </a:gsLst>
              <a:lin ang="2700000" scaled="1"/>
            </a:gradFill>
            <a:ln w="50800">
              <a:solidFill>
                <a:srgbClr val="44988C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 sz="1800">
                <a:latin typeface="Arial" pitchFamily="34" charset="0"/>
              </a:endParaRPr>
            </a:p>
          </p:txBody>
        </p:sp>
        <p:sp>
          <p:nvSpPr>
            <p:cNvPr id="5139" name="Text Box 11"/>
            <p:cNvSpPr txBox="1">
              <a:spLocks noChangeArrowheads="1"/>
            </p:cNvSpPr>
            <p:nvPr/>
          </p:nvSpPr>
          <p:spPr bwMode="gray">
            <a:xfrm>
              <a:off x="2878" y="1820"/>
              <a:ext cx="2090" cy="2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r"/>
              <a:r>
                <a:rPr lang="ru-RU" sz="2000" dirty="0">
                  <a:solidFill>
                    <a:srgbClr val="000066"/>
                  </a:solidFill>
                </a:rPr>
                <a:t>совокупность действий </a:t>
              </a:r>
            </a:p>
            <a:p>
              <a:pPr algn="r"/>
              <a:r>
                <a:rPr lang="ru-RU" sz="2000" dirty="0">
                  <a:solidFill>
                    <a:srgbClr val="000066"/>
                  </a:solidFill>
                </a:rPr>
                <a:t>учащегося, обеспечивающих социальную компетентность, способность к самостоятельному усвоению новых знаний и умений, включая организацию этого процесса, культурную идентичность и толерантность</a:t>
              </a:r>
              <a:r>
                <a:rPr lang="ru-RU" sz="2000" dirty="0"/>
                <a:t>.</a:t>
              </a:r>
            </a:p>
            <a:p>
              <a:endParaRPr lang="ru-RU" sz="2400" b="1" dirty="0">
                <a:solidFill>
                  <a:srgbClr val="006666"/>
                </a:solidFill>
              </a:endParaRPr>
            </a:p>
            <a:p>
              <a:endParaRPr lang="ru-RU" sz="2400" b="1" dirty="0">
                <a:solidFill>
                  <a:srgbClr val="006666"/>
                </a:solidFill>
              </a:endParaRPr>
            </a:p>
            <a:p>
              <a:endParaRPr lang="ru-RU" sz="2400" b="1" dirty="0">
                <a:solidFill>
                  <a:srgbClr val="000000"/>
                </a:solidFill>
              </a:endParaRPr>
            </a:p>
            <a:p>
              <a:endParaRPr lang="ru-RU" sz="2400" b="1" dirty="0">
                <a:solidFill>
                  <a:srgbClr val="000000"/>
                </a:solidFill>
              </a:endParaRPr>
            </a:p>
            <a:p>
              <a:endParaRPr lang="en-US" sz="1600" dirty="0">
                <a:solidFill>
                  <a:srgbClr val="000000"/>
                </a:solidFill>
              </a:endParaRPr>
            </a:p>
          </p:txBody>
        </p:sp>
        <p:grpSp>
          <p:nvGrpSpPr>
            <p:cNvPr id="5140" name="Group 12"/>
            <p:cNvGrpSpPr>
              <a:grpSpLocks/>
            </p:cNvGrpSpPr>
            <p:nvPr/>
          </p:nvGrpSpPr>
          <p:grpSpPr bwMode="auto">
            <a:xfrm>
              <a:off x="2842" y="1421"/>
              <a:ext cx="342" cy="867"/>
              <a:chOff x="2842" y="1421"/>
              <a:chExt cx="342" cy="867"/>
            </a:xfrm>
          </p:grpSpPr>
          <p:sp>
            <p:nvSpPr>
              <p:cNvPr id="705549" name="Freeform 13"/>
              <p:cNvSpPr>
                <a:spLocks/>
              </p:cNvSpPr>
              <p:nvPr/>
            </p:nvSpPr>
            <p:spPr bwMode="gray">
              <a:xfrm>
                <a:off x="2914" y="1421"/>
                <a:ext cx="153" cy="153"/>
              </a:xfrm>
              <a:custGeom>
                <a:avLst/>
                <a:gdLst/>
                <a:ahLst/>
                <a:cxnLst>
                  <a:cxn ang="0">
                    <a:pos x="133" y="0"/>
                  </a:cxn>
                  <a:cxn ang="0">
                    <a:pos x="161" y="3"/>
                  </a:cxn>
                  <a:cxn ang="0">
                    <a:pos x="186" y="12"/>
                  </a:cxn>
                  <a:cxn ang="0">
                    <a:pos x="209" y="25"/>
                  </a:cxn>
                  <a:cxn ang="0">
                    <a:pos x="228" y="42"/>
                  </a:cxn>
                  <a:cxn ang="0">
                    <a:pos x="245" y="64"/>
                  </a:cxn>
                  <a:cxn ang="0">
                    <a:pos x="257" y="88"/>
                  </a:cxn>
                  <a:cxn ang="0">
                    <a:pos x="265" y="116"/>
                  </a:cxn>
                  <a:cxn ang="0">
                    <a:pos x="267" y="146"/>
                  </a:cxn>
                  <a:cxn ang="0">
                    <a:pos x="265" y="175"/>
                  </a:cxn>
                  <a:cxn ang="0">
                    <a:pos x="257" y="203"/>
                  </a:cxn>
                  <a:cxn ang="0">
                    <a:pos x="245" y="227"/>
                  </a:cxn>
                  <a:cxn ang="0">
                    <a:pos x="228" y="249"/>
                  </a:cxn>
                  <a:cxn ang="0">
                    <a:pos x="209" y="267"/>
                  </a:cxn>
                  <a:cxn ang="0">
                    <a:pos x="186" y="281"/>
                  </a:cxn>
                  <a:cxn ang="0">
                    <a:pos x="161" y="289"/>
                  </a:cxn>
                  <a:cxn ang="0">
                    <a:pos x="133" y="292"/>
                  </a:cxn>
                  <a:cxn ang="0">
                    <a:pos x="103" y="288"/>
                  </a:cxn>
                  <a:cxn ang="0">
                    <a:pos x="75" y="277"/>
                  </a:cxn>
                  <a:cxn ang="0">
                    <a:pos x="51" y="260"/>
                  </a:cxn>
                  <a:cxn ang="0">
                    <a:pos x="29" y="237"/>
                  </a:cxn>
                  <a:cxn ang="0">
                    <a:pos x="13" y="210"/>
                  </a:cxn>
                  <a:cxn ang="0">
                    <a:pos x="4" y="178"/>
                  </a:cxn>
                  <a:cxn ang="0">
                    <a:pos x="0" y="146"/>
                  </a:cxn>
                  <a:cxn ang="0">
                    <a:pos x="4" y="113"/>
                  </a:cxn>
                  <a:cxn ang="0">
                    <a:pos x="13" y="81"/>
                  </a:cxn>
                  <a:cxn ang="0">
                    <a:pos x="29" y="54"/>
                  </a:cxn>
                  <a:cxn ang="0">
                    <a:pos x="51" y="32"/>
                  </a:cxn>
                  <a:cxn ang="0">
                    <a:pos x="75" y="14"/>
                  </a:cxn>
                  <a:cxn ang="0">
                    <a:pos x="103" y="3"/>
                  </a:cxn>
                  <a:cxn ang="0">
                    <a:pos x="133" y="0"/>
                  </a:cxn>
                </a:cxnLst>
                <a:rect l="0" t="0" r="r" b="b"/>
                <a:pathLst>
                  <a:path w="267" h="292">
                    <a:moveTo>
                      <a:pt x="133" y="0"/>
                    </a:moveTo>
                    <a:lnTo>
                      <a:pt x="161" y="3"/>
                    </a:lnTo>
                    <a:lnTo>
                      <a:pt x="186" y="12"/>
                    </a:lnTo>
                    <a:lnTo>
                      <a:pt x="209" y="25"/>
                    </a:lnTo>
                    <a:lnTo>
                      <a:pt x="228" y="42"/>
                    </a:lnTo>
                    <a:lnTo>
                      <a:pt x="245" y="64"/>
                    </a:lnTo>
                    <a:lnTo>
                      <a:pt x="257" y="88"/>
                    </a:lnTo>
                    <a:lnTo>
                      <a:pt x="265" y="116"/>
                    </a:lnTo>
                    <a:lnTo>
                      <a:pt x="267" y="146"/>
                    </a:lnTo>
                    <a:lnTo>
                      <a:pt x="265" y="175"/>
                    </a:lnTo>
                    <a:lnTo>
                      <a:pt x="257" y="203"/>
                    </a:lnTo>
                    <a:lnTo>
                      <a:pt x="245" y="227"/>
                    </a:lnTo>
                    <a:lnTo>
                      <a:pt x="228" y="249"/>
                    </a:lnTo>
                    <a:lnTo>
                      <a:pt x="209" y="267"/>
                    </a:lnTo>
                    <a:lnTo>
                      <a:pt x="186" y="281"/>
                    </a:lnTo>
                    <a:lnTo>
                      <a:pt x="161" y="289"/>
                    </a:lnTo>
                    <a:lnTo>
                      <a:pt x="133" y="292"/>
                    </a:lnTo>
                    <a:lnTo>
                      <a:pt x="103" y="288"/>
                    </a:lnTo>
                    <a:lnTo>
                      <a:pt x="75" y="277"/>
                    </a:lnTo>
                    <a:lnTo>
                      <a:pt x="51" y="260"/>
                    </a:lnTo>
                    <a:lnTo>
                      <a:pt x="29" y="237"/>
                    </a:lnTo>
                    <a:lnTo>
                      <a:pt x="13" y="210"/>
                    </a:lnTo>
                    <a:lnTo>
                      <a:pt x="4" y="178"/>
                    </a:lnTo>
                    <a:lnTo>
                      <a:pt x="0" y="146"/>
                    </a:lnTo>
                    <a:lnTo>
                      <a:pt x="4" y="113"/>
                    </a:lnTo>
                    <a:lnTo>
                      <a:pt x="13" y="81"/>
                    </a:lnTo>
                    <a:lnTo>
                      <a:pt x="29" y="54"/>
                    </a:lnTo>
                    <a:lnTo>
                      <a:pt x="51" y="32"/>
                    </a:lnTo>
                    <a:lnTo>
                      <a:pt x="75" y="14"/>
                    </a:lnTo>
                    <a:lnTo>
                      <a:pt x="103" y="3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44988C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dist="91581" dir="3378596" algn="ctr" rotWithShape="0">
                  <a:srgbClr val="C0C0C0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 sz="1800">
                  <a:latin typeface="Arial" pitchFamily="34" charset="0"/>
                </a:endParaRPr>
              </a:p>
            </p:txBody>
          </p:sp>
          <p:sp>
            <p:nvSpPr>
              <p:cNvPr id="705550" name="Freeform 14"/>
              <p:cNvSpPr>
                <a:spLocks/>
              </p:cNvSpPr>
              <p:nvPr/>
            </p:nvSpPr>
            <p:spPr bwMode="gray">
              <a:xfrm>
                <a:off x="2842" y="1612"/>
                <a:ext cx="342" cy="676"/>
              </a:xfrm>
              <a:custGeom>
                <a:avLst/>
                <a:gdLst/>
                <a:ahLst/>
                <a:cxnLst>
                  <a:cxn ang="0">
                    <a:pos x="72" y="5"/>
                  </a:cxn>
                  <a:cxn ang="0">
                    <a:pos x="30" y="32"/>
                  </a:cxn>
                  <a:cxn ang="0">
                    <a:pos x="4" y="75"/>
                  </a:cxn>
                  <a:cxn ang="0">
                    <a:pos x="0" y="509"/>
                  </a:cxn>
                  <a:cxn ang="0">
                    <a:pos x="1" y="516"/>
                  </a:cxn>
                  <a:cxn ang="0">
                    <a:pos x="9" y="533"/>
                  </a:cxn>
                  <a:cxn ang="0">
                    <a:pos x="26" y="550"/>
                  </a:cxn>
                  <a:cxn ang="0">
                    <a:pos x="56" y="557"/>
                  </a:cxn>
                  <a:cxn ang="0">
                    <a:pos x="84" y="551"/>
                  </a:cxn>
                  <a:cxn ang="0">
                    <a:pos x="100" y="534"/>
                  </a:cxn>
                  <a:cxn ang="0">
                    <a:pos x="106" y="516"/>
                  </a:cxn>
                  <a:cxn ang="0">
                    <a:pos x="108" y="503"/>
                  </a:cxn>
                  <a:cxn ang="0">
                    <a:pos x="108" y="166"/>
                  </a:cxn>
                  <a:cxn ang="0">
                    <a:pos x="135" y="1066"/>
                  </a:cxn>
                  <a:cxn ang="0">
                    <a:pos x="138" y="1073"/>
                  </a:cxn>
                  <a:cxn ang="0">
                    <a:pos x="151" y="1089"/>
                  </a:cxn>
                  <a:cxn ang="0">
                    <a:pos x="174" y="1105"/>
                  </a:cxn>
                  <a:cxn ang="0">
                    <a:pos x="199" y="1111"/>
                  </a:cxn>
                  <a:cxn ang="0">
                    <a:pos x="227" y="1110"/>
                  </a:cxn>
                  <a:cxn ang="0">
                    <a:pos x="255" y="1097"/>
                  </a:cxn>
                  <a:cxn ang="0">
                    <a:pos x="272" y="1080"/>
                  </a:cxn>
                  <a:cxn ang="0">
                    <a:pos x="278" y="1068"/>
                  </a:cxn>
                  <a:cxn ang="0">
                    <a:pos x="279" y="499"/>
                  </a:cxn>
                  <a:cxn ang="0">
                    <a:pos x="302" y="503"/>
                  </a:cxn>
                  <a:cxn ang="0">
                    <a:pos x="302" y="534"/>
                  </a:cxn>
                  <a:cxn ang="0">
                    <a:pos x="304" y="590"/>
                  </a:cxn>
                  <a:cxn ang="0">
                    <a:pos x="304" y="664"/>
                  </a:cxn>
                  <a:cxn ang="0">
                    <a:pos x="304" y="750"/>
                  </a:cxn>
                  <a:cxn ang="0">
                    <a:pos x="304" y="838"/>
                  </a:cxn>
                  <a:cxn ang="0">
                    <a:pos x="305" y="926"/>
                  </a:cxn>
                  <a:cxn ang="0">
                    <a:pos x="305" y="1004"/>
                  </a:cxn>
                  <a:cxn ang="0">
                    <a:pos x="305" y="1066"/>
                  </a:cxn>
                  <a:cxn ang="0">
                    <a:pos x="306" y="1073"/>
                  </a:cxn>
                  <a:cxn ang="0">
                    <a:pos x="315" y="1088"/>
                  </a:cxn>
                  <a:cxn ang="0">
                    <a:pos x="335" y="1103"/>
                  </a:cxn>
                  <a:cxn ang="0">
                    <a:pos x="372" y="1111"/>
                  </a:cxn>
                  <a:cxn ang="0">
                    <a:pos x="408" y="1103"/>
                  </a:cxn>
                  <a:cxn ang="0">
                    <a:pos x="429" y="1089"/>
                  </a:cxn>
                  <a:cxn ang="0">
                    <a:pos x="437" y="1073"/>
                  </a:cxn>
                  <a:cxn ang="0">
                    <a:pos x="438" y="1067"/>
                  </a:cxn>
                  <a:cxn ang="0">
                    <a:pos x="466" y="166"/>
                  </a:cxn>
                  <a:cxn ang="0">
                    <a:pos x="468" y="503"/>
                  </a:cxn>
                  <a:cxn ang="0">
                    <a:pos x="472" y="517"/>
                  </a:cxn>
                  <a:cxn ang="0">
                    <a:pos x="483" y="537"/>
                  </a:cxn>
                  <a:cxn ang="0">
                    <a:pos x="505" y="551"/>
                  </a:cxn>
                  <a:cxn ang="0">
                    <a:pos x="536" y="551"/>
                  </a:cxn>
                  <a:cxn ang="0">
                    <a:pos x="557" y="537"/>
                  </a:cxn>
                  <a:cxn ang="0">
                    <a:pos x="570" y="517"/>
                  </a:cxn>
                  <a:cxn ang="0">
                    <a:pos x="573" y="508"/>
                  </a:cxn>
                  <a:cxn ang="0">
                    <a:pos x="572" y="68"/>
                  </a:cxn>
                  <a:cxn ang="0">
                    <a:pos x="546" y="28"/>
                  </a:cxn>
                  <a:cxn ang="0">
                    <a:pos x="506" y="4"/>
                  </a:cxn>
                  <a:cxn ang="0">
                    <a:pos x="94" y="0"/>
                  </a:cxn>
                </a:cxnLst>
                <a:rect l="0" t="0" r="r" b="b"/>
                <a:pathLst>
                  <a:path w="573" h="1111">
                    <a:moveTo>
                      <a:pt x="94" y="0"/>
                    </a:moveTo>
                    <a:lnTo>
                      <a:pt x="72" y="5"/>
                    </a:lnTo>
                    <a:lnTo>
                      <a:pt x="50" y="16"/>
                    </a:lnTo>
                    <a:lnTo>
                      <a:pt x="30" y="32"/>
                    </a:lnTo>
                    <a:lnTo>
                      <a:pt x="15" y="53"/>
                    </a:lnTo>
                    <a:lnTo>
                      <a:pt x="4" y="75"/>
                    </a:lnTo>
                    <a:lnTo>
                      <a:pt x="0" y="99"/>
                    </a:lnTo>
                    <a:lnTo>
                      <a:pt x="0" y="509"/>
                    </a:lnTo>
                    <a:lnTo>
                      <a:pt x="0" y="511"/>
                    </a:lnTo>
                    <a:lnTo>
                      <a:pt x="1" y="516"/>
                    </a:lnTo>
                    <a:lnTo>
                      <a:pt x="4" y="525"/>
                    </a:lnTo>
                    <a:lnTo>
                      <a:pt x="9" y="533"/>
                    </a:lnTo>
                    <a:lnTo>
                      <a:pt x="16" y="543"/>
                    </a:lnTo>
                    <a:lnTo>
                      <a:pt x="26" y="550"/>
                    </a:lnTo>
                    <a:lnTo>
                      <a:pt x="39" y="556"/>
                    </a:lnTo>
                    <a:lnTo>
                      <a:pt x="56" y="557"/>
                    </a:lnTo>
                    <a:lnTo>
                      <a:pt x="72" y="556"/>
                    </a:lnTo>
                    <a:lnTo>
                      <a:pt x="84" y="551"/>
                    </a:lnTo>
                    <a:lnTo>
                      <a:pt x="92" y="543"/>
                    </a:lnTo>
                    <a:lnTo>
                      <a:pt x="100" y="534"/>
                    </a:lnTo>
                    <a:lnTo>
                      <a:pt x="103" y="525"/>
                    </a:lnTo>
                    <a:lnTo>
                      <a:pt x="106" y="516"/>
                    </a:lnTo>
                    <a:lnTo>
                      <a:pt x="107" y="508"/>
                    </a:lnTo>
                    <a:lnTo>
                      <a:pt x="108" y="503"/>
                    </a:lnTo>
                    <a:lnTo>
                      <a:pt x="108" y="500"/>
                    </a:lnTo>
                    <a:lnTo>
                      <a:pt x="108" y="166"/>
                    </a:lnTo>
                    <a:lnTo>
                      <a:pt x="134" y="167"/>
                    </a:lnTo>
                    <a:lnTo>
                      <a:pt x="135" y="1066"/>
                    </a:lnTo>
                    <a:lnTo>
                      <a:pt x="136" y="1068"/>
                    </a:lnTo>
                    <a:lnTo>
                      <a:pt x="138" y="1073"/>
                    </a:lnTo>
                    <a:lnTo>
                      <a:pt x="143" y="1080"/>
                    </a:lnTo>
                    <a:lnTo>
                      <a:pt x="151" y="1089"/>
                    </a:lnTo>
                    <a:lnTo>
                      <a:pt x="162" y="1097"/>
                    </a:lnTo>
                    <a:lnTo>
                      <a:pt x="174" y="1105"/>
                    </a:lnTo>
                    <a:lnTo>
                      <a:pt x="189" y="1110"/>
                    </a:lnTo>
                    <a:lnTo>
                      <a:pt x="199" y="1111"/>
                    </a:lnTo>
                    <a:lnTo>
                      <a:pt x="217" y="1111"/>
                    </a:lnTo>
                    <a:lnTo>
                      <a:pt x="227" y="1110"/>
                    </a:lnTo>
                    <a:lnTo>
                      <a:pt x="243" y="1105"/>
                    </a:lnTo>
                    <a:lnTo>
                      <a:pt x="255" y="1097"/>
                    </a:lnTo>
                    <a:lnTo>
                      <a:pt x="265" y="1089"/>
                    </a:lnTo>
                    <a:lnTo>
                      <a:pt x="272" y="1080"/>
                    </a:lnTo>
                    <a:lnTo>
                      <a:pt x="276" y="1073"/>
                    </a:lnTo>
                    <a:lnTo>
                      <a:pt x="278" y="1068"/>
                    </a:lnTo>
                    <a:lnTo>
                      <a:pt x="279" y="1066"/>
                    </a:lnTo>
                    <a:lnTo>
                      <a:pt x="279" y="499"/>
                    </a:lnTo>
                    <a:lnTo>
                      <a:pt x="302" y="499"/>
                    </a:lnTo>
                    <a:lnTo>
                      <a:pt x="302" y="503"/>
                    </a:lnTo>
                    <a:lnTo>
                      <a:pt x="302" y="515"/>
                    </a:lnTo>
                    <a:lnTo>
                      <a:pt x="302" y="534"/>
                    </a:lnTo>
                    <a:lnTo>
                      <a:pt x="302" y="560"/>
                    </a:lnTo>
                    <a:lnTo>
                      <a:pt x="304" y="590"/>
                    </a:lnTo>
                    <a:lnTo>
                      <a:pt x="304" y="626"/>
                    </a:lnTo>
                    <a:lnTo>
                      <a:pt x="304" y="664"/>
                    </a:lnTo>
                    <a:lnTo>
                      <a:pt x="304" y="706"/>
                    </a:lnTo>
                    <a:lnTo>
                      <a:pt x="304" y="750"/>
                    </a:lnTo>
                    <a:lnTo>
                      <a:pt x="304" y="793"/>
                    </a:lnTo>
                    <a:lnTo>
                      <a:pt x="304" y="838"/>
                    </a:lnTo>
                    <a:lnTo>
                      <a:pt x="305" y="882"/>
                    </a:lnTo>
                    <a:lnTo>
                      <a:pt x="305" y="926"/>
                    </a:lnTo>
                    <a:lnTo>
                      <a:pt x="305" y="966"/>
                    </a:lnTo>
                    <a:lnTo>
                      <a:pt x="305" y="1004"/>
                    </a:lnTo>
                    <a:lnTo>
                      <a:pt x="305" y="1037"/>
                    </a:lnTo>
                    <a:lnTo>
                      <a:pt x="305" y="1066"/>
                    </a:lnTo>
                    <a:lnTo>
                      <a:pt x="305" y="1067"/>
                    </a:lnTo>
                    <a:lnTo>
                      <a:pt x="306" y="1073"/>
                    </a:lnTo>
                    <a:lnTo>
                      <a:pt x="310" y="1079"/>
                    </a:lnTo>
                    <a:lnTo>
                      <a:pt x="315" y="1088"/>
                    </a:lnTo>
                    <a:lnTo>
                      <a:pt x="323" y="1096"/>
                    </a:lnTo>
                    <a:lnTo>
                      <a:pt x="335" y="1103"/>
                    </a:lnTo>
                    <a:lnTo>
                      <a:pt x="351" y="1108"/>
                    </a:lnTo>
                    <a:lnTo>
                      <a:pt x="372" y="1111"/>
                    </a:lnTo>
                    <a:lnTo>
                      <a:pt x="392" y="1108"/>
                    </a:lnTo>
                    <a:lnTo>
                      <a:pt x="408" y="1103"/>
                    </a:lnTo>
                    <a:lnTo>
                      <a:pt x="420" y="1096"/>
                    </a:lnTo>
                    <a:lnTo>
                      <a:pt x="429" y="1089"/>
                    </a:lnTo>
                    <a:lnTo>
                      <a:pt x="434" y="1080"/>
                    </a:lnTo>
                    <a:lnTo>
                      <a:pt x="437" y="1073"/>
                    </a:lnTo>
                    <a:lnTo>
                      <a:pt x="438" y="1068"/>
                    </a:lnTo>
                    <a:lnTo>
                      <a:pt x="438" y="1067"/>
                    </a:lnTo>
                    <a:lnTo>
                      <a:pt x="440" y="166"/>
                    </a:lnTo>
                    <a:lnTo>
                      <a:pt x="466" y="166"/>
                    </a:lnTo>
                    <a:lnTo>
                      <a:pt x="466" y="500"/>
                    </a:lnTo>
                    <a:lnTo>
                      <a:pt x="468" y="503"/>
                    </a:lnTo>
                    <a:lnTo>
                      <a:pt x="469" y="509"/>
                    </a:lnTo>
                    <a:lnTo>
                      <a:pt x="472" y="517"/>
                    </a:lnTo>
                    <a:lnTo>
                      <a:pt x="477" y="527"/>
                    </a:lnTo>
                    <a:lnTo>
                      <a:pt x="483" y="537"/>
                    </a:lnTo>
                    <a:lnTo>
                      <a:pt x="493" y="545"/>
                    </a:lnTo>
                    <a:lnTo>
                      <a:pt x="505" y="551"/>
                    </a:lnTo>
                    <a:lnTo>
                      <a:pt x="520" y="554"/>
                    </a:lnTo>
                    <a:lnTo>
                      <a:pt x="536" y="551"/>
                    </a:lnTo>
                    <a:lnTo>
                      <a:pt x="548" y="545"/>
                    </a:lnTo>
                    <a:lnTo>
                      <a:pt x="557" y="537"/>
                    </a:lnTo>
                    <a:lnTo>
                      <a:pt x="563" y="527"/>
                    </a:lnTo>
                    <a:lnTo>
                      <a:pt x="570" y="517"/>
                    </a:lnTo>
                    <a:lnTo>
                      <a:pt x="573" y="510"/>
                    </a:lnTo>
                    <a:lnTo>
                      <a:pt x="573" y="508"/>
                    </a:lnTo>
                    <a:lnTo>
                      <a:pt x="573" y="79"/>
                    </a:lnTo>
                    <a:lnTo>
                      <a:pt x="572" y="68"/>
                    </a:lnTo>
                    <a:lnTo>
                      <a:pt x="561" y="47"/>
                    </a:lnTo>
                    <a:lnTo>
                      <a:pt x="546" y="28"/>
                    </a:lnTo>
                    <a:lnTo>
                      <a:pt x="528" y="14"/>
                    </a:lnTo>
                    <a:lnTo>
                      <a:pt x="506" y="4"/>
                    </a:lnTo>
                    <a:lnTo>
                      <a:pt x="485" y="0"/>
                    </a:lnTo>
                    <a:lnTo>
                      <a:pt x="94" y="0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44988C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dist="91581" dir="3378596" algn="ctr" rotWithShape="0">
                  <a:srgbClr val="C0C0C0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 sz="1800">
                  <a:latin typeface="Arial" pitchFamily="34" charset="0"/>
                </a:endParaRPr>
              </a:p>
            </p:txBody>
          </p:sp>
        </p:grpSp>
      </p:grpSp>
      <p:grpSp>
        <p:nvGrpSpPr>
          <p:cNvPr id="5143" name="Group 2"/>
          <p:cNvGrpSpPr>
            <a:grpSpLocks/>
          </p:cNvGrpSpPr>
          <p:nvPr/>
        </p:nvGrpSpPr>
        <p:grpSpPr bwMode="auto">
          <a:xfrm>
            <a:off x="271324" y="2038878"/>
            <a:ext cx="4197350" cy="3916362"/>
            <a:chOff x="672" y="1421"/>
            <a:chExt cx="2130" cy="1891"/>
          </a:xfrm>
        </p:grpSpPr>
        <p:sp>
          <p:nvSpPr>
            <p:cNvPr id="705539" name="AutoShape 3"/>
            <p:cNvSpPr>
              <a:spLocks noChangeArrowheads="1"/>
            </p:cNvSpPr>
            <p:nvPr/>
          </p:nvSpPr>
          <p:spPr bwMode="gray">
            <a:xfrm>
              <a:off x="672" y="1769"/>
              <a:ext cx="2112" cy="1543"/>
            </a:xfrm>
            <a:prstGeom prst="roundRect">
              <a:avLst>
                <a:gd name="adj" fmla="val 10347"/>
              </a:avLst>
            </a:prstGeom>
            <a:gradFill rotWithShape="1">
              <a:gsLst>
                <a:gs pos="0">
                  <a:srgbClr val="CCECFF"/>
                </a:gs>
                <a:gs pos="100000">
                  <a:srgbClr val="CCECFF">
                    <a:gamma/>
                    <a:tint val="0"/>
                    <a:invGamma/>
                  </a:srgbClr>
                </a:gs>
              </a:gsLst>
              <a:lin ang="18900000" scaled="1"/>
            </a:gradFill>
            <a:ln w="50800">
              <a:solidFill>
                <a:srgbClr val="7099E2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 sz="1800">
                <a:latin typeface="Arial" pitchFamily="34" charset="0"/>
              </a:endParaRPr>
            </a:p>
          </p:txBody>
        </p:sp>
        <p:grpSp>
          <p:nvGrpSpPr>
            <p:cNvPr id="5145" name="Group 4"/>
            <p:cNvGrpSpPr>
              <a:grpSpLocks/>
            </p:cNvGrpSpPr>
            <p:nvPr/>
          </p:nvGrpSpPr>
          <p:grpSpPr bwMode="auto">
            <a:xfrm>
              <a:off x="2489" y="1421"/>
              <a:ext cx="313" cy="880"/>
              <a:chOff x="2489" y="1421"/>
              <a:chExt cx="313" cy="880"/>
            </a:xfrm>
          </p:grpSpPr>
          <p:sp>
            <p:nvSpPr>
              <p:cNvPr id="705541" name="Freeform 5"/>
              <p:cNvSpPr>
                <a:spLocks/>
              </p:cNvSpPr>
              <p:nvPr/>
            </p:nvSpPr>
            <p:spPr bwMode="gray">
              <a:xfrm>
                <a:off x="2572" y="1421"/>
                <a:ext cx="151" cy="153"/>
              </a:xfrm>
              <a:custGeom>
                <a:avLst/>
                <a:gdLst/>
                <a:ahLst/>
                <a:cxnLst>
                  <a:cxn ang="0">
                    <a:pos x="133" y="0"/>
                  </a:cxn>
                  <a:cxn ang="0">
                    <a:pos x="161" y="3"/>
                  </a:cxn>
                  <a:cxn ang="0">
                    <a:pos x="186" y="12"/>
                  </a:cxn>
                  <a:cxn ang="0">
                    <a:pos x="209" y="25"/>
                  </a:cxn>
                  <a:cxn ang="0">
                    <a:pos x="228" y="42"/>
                  </a:cxn>
                  <a:cxn ang="0">
                    <a:pos x="245" y="64"/>
                  </a:cxn>
                  <a:cxn ang="0">
                    <a:pos x="257" y="88"/>
                  </a:cxn>
                  <a:cxn ang="0">
                    <a:pos x="265" y="116"/>
                  </a:cxn>
                  <a:cxn ang="0">
                    <a:pos x="267" y="146"/>
                  </a:cxn>
                  <a:cxn ang="0">
                    <a:pos x="265" y="175"/>
                  </a:cxn>
                  <a:cxn ang="0">
                    <a:pos x="257" y="203"/>
                  </a:cxn>
                  <a:cxn ang="0">
                    <a:pos x="245" y="227"/>
                  </a:cxn>
                  <a:cxn ang="0">
                    <a:pos x="228" y="249"/>
                  </a:cxn>
                  <a:cxn ang="0">
                    <a:pos x="209" y="267"/>
                  </a:cxn>
                  <a:cxn ang="0">
                    <a:pos x="186" y="281"/>
                  </a:cxn>
                  <a:cxn ang="0">
                    <a:pos x="161" y="289"/>
                  </a:cxn>
                  <a:cxn ang="0">
                    <a:pos x="133" y="292"/>
                  </a:cxn>
                  <a:cxn ang="0">
                    <a:pos x="103" y="288"/>
                  </a:cxn>
                  <a:cxn ang="0">
                    <a:pos x="75" y="277"/>
                  </a:cxn>
                  <a:cxn ang="0">
                    <a:pos x="51" y="260"/>
                  </a:cxn>
                  <a:cxn ang="0">
                    <a:pos x="29" y="237"/>
                  </a:cxn>
                  <a:cxn ang="0">
                    <a:pos x="13" y="210"/>
                  </a:cxn>
                  <a:cxn ang="0">
                    <a:pos x="4" y="178"/>
                  </a:cxn>
                  <a:cxn ang="0">
                    <a:pos x="0" y="146"/>
                  </a:cxn>
                  <a:cxn ang="0">
                    <a:pos x="4" y="113"/>
                  </a:cxn>
                  <a:cxn ang="0">
                    <a:pos x="13" y="81"/>
                  </a:cxn>
                  <a:cxn ang="0">
                    <a:pos x="29" y="54"/>
                  </a:cxn>
                  <a:cxn ang="0">
                    <a:pos x="51" y="32"/>
                  </a:cxn>
                  <a:cxn ang="0">
                    <a:pos x="75" y="14"/>
                  </a:cxn>
                  <a:cxn ang="0">
                    <a:pos x="103" y="3"/>
                  </a:cxn>
                  <a:cxn ang="0">
                    <a:pos x="133" y="0"/>
                  </a:cxn>
                </a:cxnLst>
                <a:rect l="0" t="0" r="r" b="b"/>
                <a:pathLst>
                  <a:path w="267" h="292">
                    <a:moveTo>
                      <a:pt x="133" y="0"/>
                    </a:moveTo>
                    <a:lnTo>
                      <a:pt x="161" y="3"/>
                    </a:lnTo>
                    <a:lnTo>
                      <a:pt x="186" y="12"/>
                    </a:lnTo>
                    <a:lnTo>
                      <a:pt x="209" y="25"/>
                    </a:lnTo>
                    <a:lnTo>
                      <a:pt x="228" y="42"/>
                    </a:lnTo>
                    <a:lnTo>
                      <a:pt x="245" y="64"/>
                    </a:lnTo>
                    <a:lnTo>
                      <a:pt x="257" y="88"/>
                    </a:lnTo>
                    <a:lnTo>
                      <a:pt x="265" y="116"/>
                    </a:lnTo>
                    <a:lnTo>
                      <a:pt x="267" y="146"/>
                    </a:lnTo>
                    <a:lnTo>
                      <a:pt x="265" y="175"/>
                    </a:lnTo>
                    <a:lnTo>
                      <a:pt x="257" y="203"/>
                    </a:lnTo>
                    <a:lnTo>
                      <a:pt x="245" y="227"/>
                    </a:lnTo>
                    <a:lnTo>
                      <a:pt x="228" y="249"/>
                    </a:lnTo>
                    <a:lnTo>
                      <a:pt x="209" y="267"/>
                    </a:lnTo>
                    <a:lnTo>
                      <a:pt x="186" y="281"/>
                    </a:lnTo>
                    <a:lnTo>
                      <a:pt x="161" y="289"/>
                    </a:lnTo>
                    <a:lnTo>
                      <a:pt x="133" y="292"/>
                    </a:lnTo>
                    <a:lnTo>
                      <a:pt x="103" y="288"/>
                    </a:lnTo>
                    <a:lnTo>
                      <a:pt x="75" y="277"/>
                    </a:lnTo>
                    <a:lnTo>
                      <a:pt x="51" y="260"/>
                    </a:lnTo>
                    <a:lnTo>
                      <a:pt x="29" y="237"/>
                    </a:lnTo>
                    <a:lnTo>
                      <a:pt x="13" y="210"/>
                    </a:lnTo>
                    <a:lnTo>
                      <a:pt x="4" y="178"/>
                    </a:lnTo>
                    <a:lnTo>
                      <a:pt x="0" y="146"/>
                    </a:lnTo>
                    <a:lnTo>
                      <a:pt x="4" y="113"/>
                    </a:lnTo>
                    <a:lnTo>
                      <a:pt x="13" y="81"/>
                    </a:lnTo>
                    <a:lnTo>
                      <a:pt x="29" y="54"/>
                    </a:lnTo>
                    <a:lnTo>
                      <a:pt x="51" y="32"/>
                    </a:lnTo>
                    <a:lnTo>
                      <a:pt x="75" y="14"/>
                    </a:lnTo>
                    <a:lnTo>
                      <a:pt x="103" y="3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7099E2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dist="91581" dir="3378596" algn="ctr" rotWithShape="0">
                  <a:srgbClr val="C0C0C0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 sz="1800">
                  <a:latin typeface="Arial" pitchFamily="34" charset="0"/>
                </a:endParaRPr>
              </a:p>
            </p:txBody>
          </p:sp>
          <p:sp>
            <p:nvSpPr>
              <p:cNvPr id="705542" name="Freeform 6"/>
              <p:cNvSpPr>
                <a:spLocks/>
              </p:cNvSpPr>
              <p:nvPr/>
            </p:nvSpPr>
            <p:spPr bwMode="gray">
              <a:xfrm>
                <a:off x="2489" y="1625"/>
                <a:ext cx="313" cy="676"/>
              </a:xfrm>
              <a:custGeom>
                <a:avLst/>
                <a:gdLst/>
                <a:ahLst/>
                <a:cxnLst>
                  <a:cxn ang="0">
                    <a:pos x="72" y="5"/>
                  </a:cxn>
                  <a:cxn ang="0">
                    <a:pos x="30" y="32"/>
                  </a:cxn>
                  <a:cxn ang="0">
                    <a:pos x="4" y="75"/>
                  </a:cxn>
                  <a:cxn ang="0">
                    <a:pos x="0" y="509"/>
                  </a:cxn>
                  <a:cxn ang="0">
                    <a:pos x="1" y="516"/>
                  </a:cxn>
                  <a:cxn ang="0">
                    <a:pos x="9" y="533"/>
                  </a:cxn>
                  <a:cxn ang="0">
                    <a:pos x="26" y="550"/>
                  </a:cxn>
                  <a:cxn ang="0">
                    <a:pos x="56" y="557"/>
                  </a:cxn>
                  <a:cxn ang="0">
                    <a:pos x="84" y="551"/>
                  </a:cxn>
                  <a:cxn ang="0">
                    <a:pos x="100" y="534"/>
                  </a:cxn>
                  <a:cxn ang="0">
                    <a:pos x="106" y="516"/>
                  </a:cxn>
                  <a:cxn ang="0">
                    <a:pos x="108" y="503"/>
                  </a:cxn>
                  <a:cxn ang="0">
                    <a:pos x="108" y="166"/>
                  </a:cxn>
                  <a:cxn ang="0">
                    <a:pos x="135" y="1066"/>
                  </a:cxn>
                  <a:cxn ang="0">
                    <a:pos x="138" y="1073"/>
                  </a:cxn>
                  <a:cxn ang="0">
                    <a:pos x="151" y="1089"/>
                  </a:cxn>
                  <a:cxn ang="0">
                    <a:pos x="174" y="1105"/>
                  </a:cxn>
                  <a:cxn ang="0">
                    <a:pos x="199" y="1111"/>
                  </a:cxn>
                  <a:cxn ang="0">
                    <a:pos x="227" y="1110"/>
                  </a:cxn>
                  <a:cxn ang="0">
                    <a:pos x="255" y="1097"/>
                  </a:cxn>
                  <a:cxn ang="0">
                    <a:pos x="272" y="1080"/>
                  </a:cxn>
                  <a:cxn ang="0">
                    <a:pos x="278" y="1068"/>
                  </a:cxn>
                  <a:cxn ang="0">
                    <a:pos x="279" y="499"/>
                  </a:cxn>
                  <a:cxn ang="0">
                    <a:pos x="302" y="503"/>
                  </a:cxn>
                  <a:cxn ang="0">
                    <a:pos x="302" y="534"/>
                  </a:cxn>
                  <a:cxn ang="0">
                    <a:pos x="304" y="590"/>
                  </a:cxn>
                  <a:cxn ang="0">
                    <a:pos x="304" y="664"/>
                  </a:cxn>
                  <a:cxn ang="0">
                    <a:pos x="304" y="750"/>
                  </a:cxn>
                  <a:cxn ang="0">
                    <a:pos x="304" y="838"/>
                  </a:cxn>
                  <a:cxn ang="0">
                    <a:pos x="305" y="926"/>
                  </a:cxn>
                  <a:cxn ang="0">
                    <a:pos x="305" y="1004"/>
                  </a:cxn>
                  <a:cxn ang="0">
                    <a:pos x="305" y="1066"/>
                  </a:cxn>
                  <a:cxn ang="0">
                    <a:pos x="306" y="1073"/>
                  </a:cxn>
                  <a:cxn ang="0">
                    <a:pos x="315" y="1088"/>
                  </a:cxn>
                  <a:cxn ang="0">
                    <a:pos x="335" y="1103"/>
                  </a:cxn>
                  <a:cxn ang="0">
                    <a:pos x="372" y="1111"/>
                  </a:cxn>
                  <a:cxn ang="0">
                    <a:pos x="408" y="1103"/>
                  </a:cxn>
                  <a:cxn ang="0">
                    <a:pos x="429" y="1089"/>
                  </a:cxn>
                  <a:cxn ang="0">
                    <a:pos x="437" y="1073"/>
                  </a:cxn>
                  <a:cxn ang="0">
                    <a:pos x="438" y="1067"/>
                  </a:cxn>
                  <a:cxn ang="0">
                    <a:pos x="466" y="166"/>
                  </a:cxn>
                  <a:cxn ang="0">
                    <a:pos x="468" y="503"/>
                  </a:cxn>
                  <a:cxn ang="0">
                    <a:pos x="472" y="517"/>
                  </a:cxn>
                  <a:cxn ang="0">
                    <a:pos x="483" y="537"/>
                  </a:cxn>
                  <a:cxn ang="0">
                    <a:pos x="505" y="551"/>
                  </a:cxn>
                  <a:cxn ang="0">
                    <a:pos x="536" y="551"/>
                  </a:cxn>
                  <a:cxn ang="0">
                    <a:pos x="557" y="537"/>
                  </a:cxn>
                  <a:cxn ang="0">
                    <a:pos x="570" y="517"/>
                  </a:cxn>
                  <a:cxn ang="0">
                    <a:pos x="573" y="508"/>
                  </a:cxn>
                  <a:cxn ang="0">
                    <a:pos x="572" y="68"/>
                  </a:cxn>
                  <a:cxn ang="0">
                    <a:pos x="546" y="28"/>
                  </a:cxn>
                  <a:cxn ang="0">
                    <a:pos x="506" y="4"/>
                  </a:cxn>
                  <a:cxn ang="0">
                    <a:pos x="94" y="0"/>
                  </a:cxn>
                </a:cxnLst>
                <a:rect l="0" t="0" r="r" b="b"/>
                <a:pathLst>
                  <a:path w="573" h="1111">
                    <a:moveTo>
                      <a:pt x="94" y="0"/>
                    </a:moveTo>
                    <a:lnTo>
                      <a:pt x="72" y="5"/>
                    </a:lnTo>
                    <a:lnTo>
                      <a:pt x="50" y="16"/>
                    </a:lnTo>
                    <a:lnTo>
                      <a:pt x="30" y="32"/>
                    </a:lnTo>
                    <a:lnTo>
                      <a:pt x="15" y="53"/>
                    </a:lnTo>
                    <a:lnTo>
                      <a:pt x="4" y="75"/>
                    </a:lnTo>
                    <a:lnTo>
                      <a:pt x="0" y="99"/>
                    </a:lnTo>
                    <a:lnTo>
                      <a:pt x="0" y="509"/>
                    </a:lnTo>
                    <a:lnTo>
                      <a:pt x="0" y="511"/>
                    </a:lnTo>
                    <a:lnTo>
                      <a:pt x="1" y="516"/>
                    </a:lnTo>
                    <a:lnTo>
                      <a:pt x="4" y="525"/>
                    </a:lnTo>
                    <a:lnTo>
                      <a:pt x="9" y="533"/>
                    </a:lnTo>
                    <a:lnTo>
                      <a:pt x="16" y="543"/>
                    </a:lnTo>
                    <a:lnTo>
                      <a:pt x="26" y="550"/>
                    </a:lnTo>
                    <a:lnTo>
                      <a:pt x="39" y="556"/>
                    </a:lnTo>
                    <a:lnTo>
                      <a:pt x="56" y="557"/>
                    </a:lnTo>
                    <a:lnTo>
                      <a:pt x="72" y="556"/>
                    </a:lnTo>
                    <a:lnTo>
                      <a:pt x="84" y="551"/>
                    </a:lnTo>
                    <a:lnTo>
                      <a:pt x="92" y="543"/>
                    </a:lnTo>
                    <a:lnTo>
                      <a:pt x="100" y="534"/>
                    </a:lnTo>
                    <a:lnTo>
                      <a:pt x="103" y="525"/>
                    </a:lnTo>
                    <a:lnTo>
                      <a:pt x="106" y="516"/>
                    </a:lnTo>
                    <a:lnTo>
                      <a:pt x="107" y="508"/>
                    </a:lnTo>
                    <a:lnTo>
                      <a:pt x="108" y="503"/>
                    </a:lnTo>
                    <a:lnTo>
                      <a:pt x="108" y="500"/>
                    </a:lnTo>
                    <a:lnTo>
                      <a:pt x="108" y="166"/>
                    </a:lnTo>
                    <a:lnTo>
                      <a:pt x="134" y="167"/>
                    </a:lnTo>
                    <a:lnTo>
                      <a:pt x="135" y="1066"/>
                    </a:lnTo>
                    <a:lnTo>
                      <a:pt x="136" y="1068"/>
                    </a:lnTo>
                    <a:lnTo>
                      <a:pt x="138" y="1073"/>
                    </a:lnTo>
                    <a:lnTo>
                      <a:pt x="143" y="1080"/>
                    </a:lnTo>
                    <a:lnTo>
                      <a:pt x="151" y="1089"/>
                    </a:lnTo>
                    <a:lnTo>
                      <a:pt x="162" y="1097"/>
                    </a:lnTo>
                    <a:lnTo>
                      <a:pt x="174" y="1105"/>
                    </a:lnTo>
                    <a:lnTo>
                      <a:pt x="189" y="1110"/>
                    </a:lnTo>
                    <a:lnTo>
                      <a:pt x="199" y="1111"/>
                    </a:lnTo>
                    <a:lnTo>
                      <a:pt x="217" y="1111"/>
                    </a:lnTo>
                    <a:lnTo>
                      <a:pt x="227" y="1110"/>
                    </a:lnTo>
                    <a:lnTo>
                      <a:pt x="243" y="1105"/>
                    </a:lnTo>
                    <a:lnTo>
                      <a:pt x="255" y="1097"/>
                    </a:lnTo>
                    <a:lnTo>
                      <a:pt x="265" y="1089"/>
                    </a:lnTo>
                    <a:lnTo>
                      <a:pt x="272" y="1080"/>
                    </a:lnTo>
                    <a:lnTo>
                      <a:pt x="276" y="1073"/>
                    </a:lnTo>
                    <a:lnTo>
                      <a:pt x="278" y="1068"/>
                    </a:lnTo>
                    <a:lnTo>
                      <a:pt x="279" y="1066"/>
                    </a:lnTo>
                    <a:lnTo>
                      <a:pt x="279" y="499"/>
                    </a:lnTo>
                    <a:lnTo>
                      <a:pt x="302" y="499"/>
                    </a:lnTo>
                    <a:lnTo>
                      <a:pt x="302" y="503"/>
                    </a:lnTo>
                    <a:lnTo>
                      <a:pt x="302" y="515"/>
                    </a:lnTo>
                    <a:lnTo>
                      <a:pt x="302" y="534"/>
                    </a:lnTo>
                    <a:lnTo>
                      <a:pt x="302" y="560"/>
                    </a:lnTo>
                    <a:lnTo>
                      <a:pt x="304" y="590"/>
                    </a:lnTo>
                    <a:lnTo>
                      <a:pt x="304" y="626"/>
                    </a:lnTo>
                    <a:lnTo>
                      <a:pt x="304" y="664"/>
                    </a:lnTo>
                    <a:lnTo>
                      <a:pt x="304" y="706"/>
                    </a:lnTo>
                    <a:lnTo>
                      <a:pt x="304" y="750"/>
                    </a:lnTo>
                    <a:lnTo>
                      <a:pt x="304" y="793"/>
                    </a:lnTo>
                    <a:lnTo>
                      <a:pt x="304" y="838"/>
                    </a:lnTo>
                    <a:lnTo>
                      <a:pt x="305" y="882"/>
                    </a:lnTo>
                    <a:lnTo>
                      <a:pt x="305" y="926"/>
                    </a:lnTo>
                    <a:lnTo>
                      <a:pt x="305" y="966"/>
                    </a:lnTo>
                    <a:lnTo>
                      <a:pt x="305" y="1004"/>
                    </a:lnTo>
                    <a:lnTo>
                      <a:pt x="305" y="1037"/>
                    </a:lnTo>
                    <a:lnTo>
                      <a:pt x="305" y="1066"/>
                    </a:lnTo>
                    <a:lnTo>
                      <a:pt x="305" y="1067"/>
                    </a:lnTo>
                    <a:lnTo>
                      <a:pt x="306" y="1073"/>
                    </a:lnTo>
                    <a:lnTo>
                      <a:pt x="310" y="1079"/>
                    </a:lnTo>
                    <a:lnTo>
                      <a:pt x="315" y="1088"/>
                    </a:lnTo>
                    <a:lnTo>
                      <a:pt x="323" y="1096"/>
                    </a:lnTo>
                    <a:lnTo>
                      <a:pt x="335" y="1103"/>
                    </a:lnTo>
                    <a:lnTo>
                      <a:pt x="351" y="1108"/>
                    </a:lnTo>
                    <a:lnTo>
                      <a:pt x="372" y="1111"/>
                    </a:lnTo>
                    <a:lnTo>
                      <a:pt x="392" y="1108"/>
                    </a:lnTo>
                    <a:lnTo>
                      <a:pt x="408" y="1103"/>
                    </a:lnTo>
                    <a:lnTo>
                      <a:pt x="420" y="1096"/>
                    </a:lnTo>
                    <a:lnTo>
                      <a:pt x="429" y="1089"/>
                    </a:lnTo>
                    <a:lnTo>
                      <a:pt x="434" y="1080"/>
                    </a:lnTo>
                    <a:lnTo>
                      <a:pt x="437" y="1073"/>
                    </a:lnTo>
                    <a:lnTo>
                      <a:pt x="438" y="1068"/>
                    </a:lnTo>
                    <a:lnTo>
                      <a:pt x="438" y="1067"/>
                    </a:lnTo>
                    <a:lnTo>
                      <a:pt x="440" y="166"/>
                    </a:lnTo>
                    <a:lnTo>
                      <a:pt x="466" y="166"/>
                    </a:lnTo>
                    <a:lnTo>
                      <a:pt x="466" y="500"/>
                    </a:lnTo>
                    <a:lnTo>
                      <a:pt x="468" y="503"/>
                    </a:lnTo>
                    <a:lnTo>
                      <a:pt x="469" y="509"/>
                    </a:lnTo>
                    <a:lnTo>
                      <a:pt x="472" y="517"/>
                    </a:lnTo>
                    <a:lnTo>
                      <a:pt x="477" y="527"/>
                    </a:lnTo>
                    <a:lnTo>
                      <a:pt x="483" y="537"/>
                    </a:lnTo>
                    <a:lnTo>
                      <a:pt x="493" y="545"/>
                    </a:lnTo>
                    <a:lnTo>
                      <a:pt x="505" y="551"/>
                    </a:lnTo>
                    <a:lnTo>
                      <a:pt x="520" y="554"/>
                    </a:lnTo>
                    <a:lnTo>
                      <a:pt x="536" y="551"/>
                    </a:lnTo>
                    <a:lnTo>
                      <a:pt x="548" y="545"/>
                    </a:lnTo>
                    <a:lnTo>
                      <a:pt x="557" y="537"/>
                    </a:lnTo>
                    <a:lnTo>
                      <a:pt x="563" y="527"/>
                    </a:lnTo>
                    <a:lnTo>
                      <a:pt x="570" y="517"/>
                    </a:lnTo>
                    <a:lnTo>
                      <a:pt x="573" y="510"/>
                    </a:lnTo>
                    <a:lnTo>
                      <a:pt x="573" y="508"/>
                    </a:lnTo>
                    <a:lnTo>
                      <a:pt x="573" y="79"/>
                    </a:lnTo>
                    <a:lnTo>
                      <a:pt x="572" y="68"/>
                    </a:lnTo>
                    <a:lnTo>
                      <a:pt x="561" y="47"/>
                    </a:lnTo>
                    <a:lnTo>
                      <a:pt x="546" y="28"/>
                    </a:lnTo>
                    <a:lnTo>
                      <a:pt x="528" y="14"/>
                    </a:lnTo>
                    <a:lnTo>
                      <a:pt x="506" y="4"/>
                    </a:lnTo>
                    <a:lnTo>
                      <a:pt x="485" y="0"/>
                    </a:lnTo>
                    <a:lnTo>
                      <a:pt x="94" y="0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7099E2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dist="91581" dir="3378596" algn="ctr" rotWithShape="0">
                  <a:srgbClr val="C0C0C0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 sz="1800">
                  <a:latin typeface="Arial" pitchFamily="34" charset="0"/>
                </a:endParaRPr>
              </a:p>
            </p:txBody>
          </p:sp>
        </p:grpSp>
      </p:grpSp>
      <p:sp>
        <p:nvSpPr>
          <p:cNvPr id="5148" name="Text Box 8"/>
          <p:cNvSpPr txBox="1">
            <a:spLocks noChangeArrowheads="1"/>
          </p:cNvSpPr>
          <p:nvPr/>
        </p:nvSpPr>
        <p:spPr bwMode="gray">
          <a:xfrm>
            <a:off x="395288" y="2852738"/>
            <a:ext cx="381635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000" b="1" dirty="0">
                <a:solidFill>
                  <a:srgbClr val="FF3300"/>
                </a:solidFill>
              </a:rPr>
              <a:t>умение учиться</a:t>
            </a:r>
            <a:r>
              <a:rPr lang="ru-RU" sz="2000" b="1" dirty="0">
                <a:solidFill>
                  <a:srgbClr val="000066"/>
                </a:solidFill>
              </a:rPr>
              <a:t>,</a:t>
            </a:r>
            <a:r>
              <a:rPr lang="ru-RU" sz="2000" dirty="0">
                <a:solidFill>
                  <a:srgbClr val="000066"/>
                </a:solidFill>
              </a:rPr>
              <a:t> </a:t>
            </a:r>
            <a:r>
              <a:rPr lang="ru-RU" sz="2000" dirty="0" smtClean="0">
                <a:solidFill>
                  <a:srgbClr val="000066"/>
                </a:solidFill>
              </a:rPr>
              <a:t>т.е</a:t>
            </a:r>
            <a:r>
              <a:rPr lang="ru-RU" sz="2000" dirty="0">
                <a:solidFill>
                  <a:srgbClr val="000066"/>
                </a:solidFill>
              </a:rPr>
              <a:t>. способность субъекта к саморазвитию и самосовершенствованию путём сознательного и активного присвоения нового социального </a:t>
            </a:r>
            <a:r>
              <a:rPr lang="ru-RU" sz="2000" dirty="0" smtClean="0">
                <a:solidFill>
                  <a:srgbClr val="000066"/>
                </a:solidFill>
              </a:rPr>
              <a:t>опыта</a:t>
            </a:r>
            <a:endParaRPr lang="ru-RU" sz="2000" b="1" dirty="0">
              <a:solidFill>
                <a:srgbClr val="000066"/>
              </a:solidFill>
            </a:endParaRPr>
          </a:p>
          <a:p>
            <a:endParaRPr lang="ru-RU" sz="2400" b="1" dirty="0">
              <a:solidFill>
                <a:srgbClr val="000066"/>
              </a:solidFill>
            </a:endParaRPr>
          </a:p>
          <a:p>
            <a:endParaRPr lang="ru-RU" sz="2400" b="1" dirty="0">
              <a:solidFill>
                <a:srgbClr val="000000"/>
              </a:solidFill>
            </a:endParaRPr>
          </a:p>
          <a:p>
            <a:endParaRPr lang="en-US" sz="1600" dirty="0">
              <a:solidFill>
                <a:srgbClr val="000000"/>
              </a:solidFill>
            </a:endParaRPr>
          </a:p>
        </p:txBody>
      </p:sp>
      <p:pic>
        <p:nvPicPr>
          <p:cNvPr id="5149" name="Picture 7" descr="logo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08781"/>
            <a:ext cx="273156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4820" name="AutoShape 4"/>
          <p:cNvSpPr>
            <a:spLocks noChangeArrowheads="1"/>
          </p:cNvSpPr>
          <p:nvPr/>
        </p:nvSpPr>
        <p:spPr bwMode="gray">
          <a:xfrm>
            <a:off x="250825" y="333375"/>
            <a:ext cx="5329238" cy="1008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15138"/>
              </a:gs>
              <a:gs pos="50000">
                <a:srgbClr val="B0AF7A"/>
              </a:gs>
              <a:gs pos="100000">
                <a:srgbClr val="515138"/>
              </a:gs>
            </a:gsLst>
            <a:lin ang="0" scaled="1"/>
          </a:gradFill>
          <a:ln w="38100" algn="ctr">
            <a:solidFill>
              <a:srgbClr val="FF3300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/>
            <a:r>
              <a:rPr lang="ru-RU" sz="36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Понятие УУД</a:t>
            </a:r>
            <a:endParaRPr lang="en-US" sz="3600" b="1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14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8" grpId="0"/>
      <p:bldP spid="6748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9" name="Group 2"/>
          <p:cNvGrpSpPr>
            <a:grpSpLocks/>
          </p:cNvGrpSpPr>
          <p:nvPr/>
        </p:nvGrpSpPr>
        <p:grpSpPr bwMode="auto">
          <a:xfrm>
            <a:off x="468313" y="1484313"/>
            <a:ext cx="3952875" cy="5186532"/>
            <a:chOff x="672" y="1487"/>
            <a:chExt cx="2119" cy="1825"/>
          </a:xfrm>
        </p:grpSpPr>
        <p:sp>
          <p:nvSpPr>
            <p:cNvPr id="703491" name="AutoShape 3"/>
            <p:cNvSpPr>
              <a:spLocks noChangeArrowheads="1"/>
            </p:cNvSpPr>
            <p:nvPr/>
          </p:nvSpPr>
          <p:spPr bwMode="gray">
            <a:xfrm>
              <a:off x="672" y="2114"/>
              <a:ext cx="2112" cy="1198"/>
            </a:xfrm>
            <a:prstGeom prst="roundRect">
              <a:avLst>
                <a:gd name="adj" fmla="val 10347"/>
              </a:avLst>
            </a:prstGeom>
            <a:gradFill rotWithShape="1">
              <a:gsLst>
                <a:gs pos="0">
                  <a:srgbClr val="EBD3AD"/>
                </a:gs>
                <a:gs pos="100000">
                  <a:srgbClr val="EBD3AD">
                    <a:gamma/>
                    <a:tint val="0"/>
                    <a:invGamma/>
                  </a:srgbClr>
                </a:gs>
              </a:gsLst>
              <a:lin ang="18900000" scaled="1"/>
            </a:gradFill>
            <a:ln w="50800">
              <a:solidFill>
                <a:srgbClr val="FF9933"/>
              </a:solidFill>
              <a:round/>
              <a:headEnd/>
              <a:tailEnd/>
            </a:ln>
            <a:effectLst>
              <a:outerShdw dist="107763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 sz="1800">
                <a:latin typeface="Arial" pitchFamily="34" charset="0"/>
              </a:endParaRPr>
            </a:p>
          </p:txBody>
        </p:sp>
        <p:grpSp>
          <p:nvGrpSpPr>
            <p:cNvPr id="6151" name="Group 4"/>
            <p:cNvGrpSpPr>
              <a:grpSpLocks/>
            </p:cNvGrpSpPr>
            <p:nvPr/>
          </p:nvGrpSpPr>
          <p:grpSpPr bwMode="auto">
            <a:xfrm>
              <a:off x="2370" y="1487"/>
              <a:ext cx="421" cy="708"/>
              <a:chOff x="2370" y="1487"/>
              <a:chExt cx="421" cy="708"/>
            </a:xfrm>
          </p:grpSpPr>
          <p:sp>
            <p:nvSpPr>
              <p:cNvPr id="703493" name="Freeform 5"/>
              <p:cNvSpPr>
                <a:spLocks/>
              </p:cNvSpPr>
              <p:nvPr/>
            </p:nvSpPr>
            <p:spPr bwMode="gray">
              <a:xfrm>
                <a:off x="2447" y="1487"/>
                <a:ext cx="231" cy="200"/>
              </a:xfrm>
              <a:custGeom>
                <a:avLst/>
                <a:gdLst/>
                <a:ahLst/>
                <a:cxnLst>
                  <a:cxn ang="0">
                    <a:pos x="133" y="0"/>
                  </a:cxn>
                  <a:cxn ang="0">
                    <a:pos x="161" y="3"/>
                  </a:cxn>
                  <a:cxn ang="0">
                    <a:pos x="186" y="12"/>
                  </a:cxn>
                  <a:cxn ang="0">
                    <a:pos x="209" y="25"/>
                  </a:cxn>
                  <a:cxn ang="0">
                    <a:pos x="228" y="42"/>
                  </a:cxn>
                  <a:cxn ang="0">
                    <a:pos x="245" y="64"/>
                  </a:cxn>
                  <a:cxn ang="0">
                    <a:pos x="257" y="88"/>
                  </a:cxn>
                  <a:cxn ang="0">
                    <a:pos x="265" y="116"/>
                  </a:cxn>
                  <a:cxn ang="0">
                    <a:pos x="267" y="146"/>
                  </a:cxn>
                  <a:cxn ang="0">
                    <a:pos x="265" y="175"/>
                  </a:cxn>
                  <a:cxn ang="0">
                    <a:pos x="257" y="203"/>
                  </a:cxn>
                  <a:cxn ang="0">
                    <a:pos x="245" y="227"/>
                  </a:cxn>
                  <a:cxn ang="0">
                    <a:pos x="228" y="249"/>
                  </a:cxn>
                  <a:cxn ang="0">
                    <a:pos x="209" y="267"/>
                  </a:cxn>
                  <a:cxn ang="0">
                    <a:pos x="186" y="281"/>
                  </a:cxn>
                  <a:cxn ang="0">
                    <a:pos x="161" y="289"/>
                  </a:cxn>
                  <a:cxn ang="0">
                    <a:pos x="133" y="292"/>
                  </a:cxn>
                  <a:cxn ang="0">
                    <a:pos x="103" y="288"/>
                  </a:cxn>
                  <a:cxn ang="0">
                    <a:pos x="75" y="277"/>
                  </a:cxn>
                  <a:cxn ang="0">
                    <a:pos x="51" y="260"/>
                  </a:cxn>
                  <a:cxn ang="0">
                    <a:pos x="29" y="237"/>
                  </a:cxn>
                  <a:cxn ang="0">
                    <a:pos x="13" y="210"/>
                  </a:cxn>
                  <a:cxn ang="0">
                    <a:pos x="4" y="178"/>
                  </a:cxn>
                  <a:cxn ang="0">
                    <a:pos x="0" y="146"/>
                  </a:cxn>
                  <a:cxn ang="0">
                    <a:pos x="4" y="113"/>
                  </a:cxn>
                  <a:cxn ang="0">
                    <a:pos x="13" y="81"/>
                  </a:cxn>
                  <a:cxn ang="0">
                    <a:pos x="29" y="54"/>
                  </a:cxn>
                  <a:cxn ang="0">
                    <a:pos x="51" y="32"/>
                  </a:cxn>
                  <a:cxn ang="0">
                    <a:pos x="75" y="14"/>
                  </a:cxn>
                  <a:cxn ang="0">
                    <a:pos x="103" y="3"/>
                  </a:cxn>
                  <a:cxn ang="0">
                    <a:pos x="133" y="0"/>
                  </a:cxn>
                </a:cxnLst>
                <a:rect l="0" t="0" r="r" b="b"/>
                <a:pathLst>
                  <a:path w="267" h="292">
                    <a:moveTo>
                      <a:pt x="133" y="0"/>
                    </a:moveTo>
                    <a:lnTo>
                      <a:pt x="161" y="3"/>
                    </a:lnTo>
                    <a:lnTo>
                      <a:pt x="186" y="12"/>
                    </a:lnTo>
                    <a:lnTo>
                      <a:pt x="209" y="25"/>
                    </a:lnTo>
                    <a:lnTo>
                      <a:pt x="228" y="42"/>
                    </a:lnTo>
                    <a:lnTo>
                      <a:pt x="245" y="64"/>
                    </a:lnTo>
                    <a:lnTo>
                      <a:pt x="257" y="88"/>
                    </a:lnTo>
                    <a:lnTo>
                      <a:pt x="265" y="116"/>
                    </a:lnTo>
                    <a:lnTo>
                      <a:pt x="267" y="146"/>
                    </a:lnTo>
                    <a:lnTo>
                      <a:pt x="265" y="175"/>
                    </a:lnTo>
                    <a:lnTo>
                      <a:pt x="257" y="203"/>
                    </a:lnTo>
                    <a:lnTo>
                      <a:pt x="245" y="227"/>
                    </a:lnTo>
                    <a:lnTo>
                      <a:pt x="228" y="249"/>
                    </a:lnTo>
                    <a:lnTo>
                      <a:pt x="209" y="267"/>
                    </a:lnTo>
                    <a:lnTo>
                      <a:pt x="186" y="281"/>
                    </a:lnTo>
                    <a:lnTo>
                      <a:pt x="161" y="289"/>
                    </a:lnTo>
                    <a:lnTo>
                      <a:pt x="133" y="292"/>
                    </a:lnTo>
                    <a:lnTo>
                      <a:pt x="103" y="288"/>
                    </a:lnTo>
                    <a:lnTo>
                      <a:pt x="75" y="277"/>
                    </a:lnTo>
                    <a:lnTo>
                      <a:pt x="51" y="260"/>
                    </a:lnTo>
                    <a:lnTo>
                      <a:pt x="29" y="237"/>
                    </a:lnTo>
                    <a:lnTo>
                      <a:pt x="13" y="210"/>
                    </a:lnTo>
                    <a:lnTo>
                      <a:pt x="4" y="178"/>
                    </a:lnTo>
                    <a:lnTo>
                      <a:pt x="0" y="146"/>
                    </a:lnTo>
                    <a:lnTo>
                      <a:pt x="4" y="113"/>
                    </a:lnTo>
                    <a:lnTo>
                      <a:pt x="13" y="81"/>
                    </a:lnTo>
                    <a:lnTo>
                      <a:pt x="29" y="54"/>
                    </a:lnTo>
                    <a:lnTo>
                      <a:pt x="51" y="32"/>
                    </a:lnTo>
                    <a:lnTo>
                      <a:pt x="75" y="14"/>
                    </a:lnTo>
                    <a:lnTo>
                      <a:pt x="103" y="3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FF9933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dist="9158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 sz="1800">
                  <a:latin typeface="Arial" pitchFamily="34" charset="0"/>
                </a:endParaRPr>
              </a:p>
            </p:txBody>
          </p:sp>
          <p:sp>
            <p:nvSpPr>
              <p:cNvPr id="703494" name="Freeform 6"/>
              <p:cNvSpPr>
                <a:spLocks/>
              </p:cNvSpPr>
              <p:nvPr/>
            </p:nvSpPr>
            <p:spPr bwMode="gray">
              <a:xfrm>
                <a:off x="2370" y="1715"/>
                <a:ext cx="421" cy="480"/>
              </a:xfrm>
              <a:custGeom>
                <a:avLst/>
                <a:gdLst/>
                <a:ahLst/>
                <a:cxnLst>
                  <a:cxn ang="0">
                    <a:pos x="72" y="5"/>
                  </a:cxn>
                  <a:cxn ang="0">
                    <a:pos x="30" y="32"/>
                  </a:cxn>
                  <a:cxn ang="0">
                    <a:pos x="4" y="75"/>
                  </a:cxn>
                  <a:cxn ang="0">
                    <a:pos x="0" y="509"/>
                  </a:cxn>
                  <a:cxn ang="0">
                    <a:pos x="1" y="516"/>
                  </a:cxn>
                  <a:cxn ang="0">
                    <a:pos x="9" y="533"/>
                  </a:cxn>
                  <a:cxn ang="0">
                    <a:pos x="26" y="550"/>
                  </a:cxn>
                  <a:cxn ang="0">
                    <a:pos x="56" y="557"/>
                  </a:cxn>
                  <a:cxn ang="0">
                    <a:pos x="84" y="551"/>
                  </a:cxn>
                  <a:cxn ang="0">
                    <a:pos x="100" y="534"/>
                  </a:cxn>
                  <a:cxn ang="0">
                    <a:pos x="106" y="516"/>
                  </a:cxn>
                  <a:cxn ang="0">
                    <a:pos x="108" y="503"/>
                  </a:cxn>
                  <a:cxn ang="0">
                    <a:pos x="108" y="166"/>
                  </a:cxn>
                  <a:cxn ang="0">
                    <a:pos x="135" y="1066"/>
                  </a:cxn>
                  <a:cxn ang="0">
                    <a:pos x="138" y="1073"/>
                  </a:cxn>
                  <a:cxn ang="0">
                    <a:pos x="151" y="1089"/>
                  </a:cxn>
                  <a:cxn ang="0">
                    <a:pos x="174" y="1105"/>
                  </a:cxn>
                  <a:cxn ang="0">
                    <a:pos x="199" y="1111"/>
                  </a:cxn>
                  <a:cxn ang="0">
                    <a:pos x="227" y="1110"/>
                  </a:cxn>
                  <a:cxn ang="0">
                    <a:pos x="255" y="1097"/>
                  </a:cxn>
                  <a:cxn ang="0">
                    <a:pos x="272" y="1080"/>
                  </a:cxn>
                  <a:cxn ang="0">
                    <a:pos x="278" y="1068"/>
                  </a:cxn>
                  <a:cxn ang="0">
                    <a:pos x="279" y="499"/>
                  </a:cxn>
                  <a:cxn ang="0">
                    <a:pos x="302" y="503"/>
                  </a:cxn>
                  <a:cxn ang="0">
                    <a:pos x="302" y="534"/>
                  </a:cxn>
                  <a:cxn ang="0">
                    <a:pos x="304" y="590"/>
                  </a:cxn>
                  <a:cxn ang="0">
                    <a:pos x="304" y="664"/>
                  </a:cxn>
                  <a:cxn ang="0">
                    <a:pos x="304" y="750"/>
                  </a:cxn>
                  <a:cxn ang="0">
                    <a:pos x="304" y="838"/>
                  </a:cxn>
                  <a:cxn ang="0">
                    <a:pos x="305" y="926"/>
                  </a:cxn>
                  <a:cxn ang="0">
                    <a:pos x="305" y="1004"/>
                  </a:cxn>
                  <a:cxn ang="0">
                    <a:pos x="305" y="1066"/>
                  </a:cxn>
                  <a:cxn ang="0">
                    <a:pos x="306" y="1073"/>
                  </a:cxn>
                  <a:cxn ang="0">
                    <a:pos x="315" y="1088"/>
                  </a:cxn>
                  <a:cxn ang="0">
                    <a:pos x="335" y="1103"/>
                  </a:cxn>
                  <a:cxn ang="0">
                    <a:pos x="372" y="1111"/>
                  </a:cxn>
                  <a:cxn ang="0">
                    <a:pos x="408" y="1103"/>
                  </a:cxn>
                  <a:cxn ang="0">
                    <a:pos x="429" y="1089"/>
                  </a:cxn>
                  <a:cxn ang="0">
                    <a:pos x="437" y="1073"/>
                  </a:cxn>
                  <a:cxn ang="0">
                    <a:pos x="438" y="1067"/>
                  </a:cxn>
                  <a:cxn ang="0">
                    <a:pos x="466" y="166"/>
                  </a:cxn>
                  <a:cxn ang="0">
                    <a:pos x="468" y="503"/>
                  </a:cxn>
                  <a:cxn ang="0">
                    <a:pos x="472" y="517"/>
                  </a:cxn>
                  <a:cxn ang="0">
                    <a:pos x="483" y="537"/>
                  </a:cxn>
                  <a:cxn ang="0">
                    <a:pos x="505" y="551"/>
                  </a:cxn>
                  <a:cxn ang="0">
                    <a:pos x="536" y="551"/>
                  </a:cxn>
                  <a:cxn ang="0">
                    <a:pos x="557" y="537"/>
                  </a:cxn>
                  <a:cxn ang="0">
                    <a:pos x="570" y="517"/>
                  </a:cxn>
                  <a:cxn ang="0">
                    <a:pos x="573" y="508"/>
                  </a:cxn>
                  <a:cxn ang="0">
                    <a:pos x="572" y="68"/>
                  </a:cxn>
                  <a:cxn ang="0">
                    <a:pos x="546" y="28"/>
                  </a:cxn>
                  <a:cxn ang="0">
                    <a:pos x="506" y="4"/>
                  </a:cxn>
                  <a:cxn ang="0">
                    <a:pos x="94" y="0"/>
                  </a:cxn>
                </a:cxnLst>
                <a:rect l="0" t="0" r="r" b="b"/>
                <a:pathLst>
                  <a:path w="573" h="1111">
                    <a:moveTo>
                      <a:pt x="94" y="0"/>
                    </a:moveTo>
                    <a:lnTo>
                      <a:pt x="72" y="5"/>
                    </a:lnTo>
                    <a:lnTo>
                      <a:pt x="50" y="16"/>
                    </a:lnTo>
                    <a:lnTo>
                      <a:pt x="30" y="32"/>
                    </a:lnTo>
                    <a:lnTo>
                      <a:pt x="15" y="53"/>
                    </a:lnTo>
                    <a:lnTo>
                      <a:pt x="4" y="75"/>
                    </a:lnTo>
                    <a:lnTo>
                      <a:pt x="0" y="99"/>
                    </a:lnTo>
                    <a:lnTo>
                      <a:pt x="0" y="509"/>
                    </a:lnTo>
                    <a:lnTo>
                      <a:pt x="0" y="511"/>
                    </a:lnTo>
                    <a:lnTo>
                      <a:pt x="1" y="516"/>
                    </a:lnTo>
                    <a:lnTo>
                      <a:pt x="4" y="525"/>
                    </a:lnTo>
                    <a:lnTo>
                      <a:pt x="9" y="533"/>
                    </a:lnTo>
                    <a:lnTo>
                      <a:pt x="16" y="543"/>
                    </a:lnTo>
                    <a:lnTo>
                      <a:pt x="26" y="550"/>
                    </a:lnTo>
                    <a:lnTo>
                      <a:pt x="39" y="556"/>
                    </a:lnTo>
                    <a:lnTo>
                      <a:pt x="56" y="557"/>
                    </a:lnTo>
                    <a:lnTo>
                      <a:pt x="72" y="556"/>
                    </a:lnTo>
                    <a:lnTo>
                      <a:pt x="84" y="551"/>
                    </a:lnTo>
                    <a:lnTo>
                      <a:pt x="92" y="543"/>
                    </a:lnTo>
                    <a:lnTo>
                      <a:pt x="100" y="534"/>
                    </a:lnTo>
                    <a:lnTo>
                      <a:pt x="103" y="525"/>
                    </a:lnTo>
                    <a:lnTo>
                      <a:pt x="106" y="516"/>
                    </a:lnTo>
                    <a:lnTo>
                      <a:pt x="107" y="508"/>
                    </a:lnTo>
                    <a:lnTo>
                      <a:pt x="108" y="503"/>
                    </a:lnTo>
                    <a:lnTo>
                      <a:pt x="108" y="500"/>
                    </a:lnTo>
                    <a:lnTo>
                      <a:pt x="108" y="166"/>
                    </a:lnTo>
                    <a:lnTo>
                      <a:pt x="134" y="167"/>
                    </a:lnTo>
                    <a:lnTo>
                      <a:pt x="135" y="1066"/>
                    </a:lnTo>
                    <a:lnTo>
                      <a:pt x="136" y="1068"/>
                    </a:lnTo>
                    <a:lnTo>
                      <a:pt x="138" y="1073"/>
                    </a:lnTo>
                    <a:lnTo>
                      <a:pt x="143" y="1080"/>
                    </a:lnTo>
                    <a:lnTo>
                      <a:pt x="151" y="1089"/>
                    </a:lnTo>
                    <a:lnTo>
                      <a:pt x="162" y="1097"/>
                    </a:lnTo>
                    <a:lnTo>
                      <a:pt x="174" y="1105"/>
                    </a:lnTo>
                    <a:lnTo>
                      <a:pt x="189" y="1110"/>
                    </a:lnTo>
                    <a:lnTo>
                      <a:pt x="199" y="1111"/>
                    </a:lnTo>
                    <a:lnTo>
                      <a:pt x="217" y="1111"/>
                    </a:lnTo>
                    <a:lnTo>
                      <a:pt x="227" y="1110"/>
                    </a:lnTo>
                    <a:lnTo>
                      <a:pt x="243" y="1105"/>
                    </a:lnTo>
                    <a:lnTo>
                      <a:pt x="255" y="1097"/>
                    </a:lnTo>
                    <a:lnTo>
                      <a:pt x="265" y="1089"/>
                    </a:lnTo>
                    <a:lnTo>
                      <a:pt x="272" y="1080"/>
                    </a:lnTo>
                    <a:lnTo>
                      <a:pt x="276" y="1073"/>
                    </a:lnTo>
                    <a:lnTo>
                      <a:pt x="278" y="1068"/>
                    </a:lnTo>
                    <a:lnTo>
                      <a:pt x="279" y="1066"/>
                    </a:lnTo>
                    <a:lnTo>
                      <a:pt x="279" y="499"/>
                    </a:lnTo>
                    <a:lnTo>
                      <a:pt x="302" y="499"/>
                    </a:lnTo>
                    <a:lnTo>
                      <a:pt x="302" y="503"/>
                    </a:lnTo>
                    <a:lnTo>
                      <a:pt x="302" y="515"/>
                    </a:lnTo>
                    <a:lnTo>
                      <a:pt x="302" y="534"/>
                    </a:lnTo>
                    <a:lnTo>
                      <a:pt x="302" y="560"/>
                    </a:lnTo>
                    <a:lnTo>
                      <a:pt x="304" y="590"/>
                    </a:lnTo>
                    <a:lnTo>
                      <a:pt x="304" y="626"/>
                    </a:lnTo>
                    <a:lnTo>
                      <a:pt x="304" y="664"/>
                    </a:lnTo>
                    <a:lnTo>
                      <a:pt x="304" y="706"/>
                    </a:lnTo>
                    <a:lnTo>
                      <a:pt x="304" y="750"/>
                    </a:lnTo>
                    <a:lnTo>
                      <a:pt x="304" y="793"/>
                    </a:lnTo>
                    <a:lnTo>
                      <a:pt x="304" y="838"/>
                    </a:lnTo>
                    <a:lnTo>
                      <a:pt x="305" y="882"/>
                    </a:lnTo>
                    <a:lnTo>
                      <a:pt x="305" y="926"/>
                    </a:lnTo>
                    <a:lnTo>
                      <a:pt x="305" y="966"/>
                    </a:lnTo>
                    <a:lnTo>
                      <a:pt x="305" y="1004"/>
                    </a:lnTo>
                    <a:lnTo>
                      <a:pt x="305" y="1037"/>
                    </a:lnTo>
                    <a:lnTo>
                      <a:pt x="305" y="1066"/>
                    </a:lnTo>
                    <a:lnTo>
                      <a:pt x="305" y="1067"/>
                    </a:lnTo>
                    <a:lnTo>
                      <a:pt x="306" y="1073"/>
                    </a:lnTo>
                    <a:lnTo>
                      <a:pt x="310" y="1079"/>
                    </a:lnTo>
                    <a:lnTo>
                      <a:pt x="315" y="1088"/>
                    </a:lnTo>
                    <a:lnTo>
                      <a:pt x="323" y="1096"/>
                    </a:lnTo>
                    <a:lnTo>
                      <a:pt x="335" y="1103"/>
                    </a:lnTo>
                    <a:lnTo>
                      <a:pt x="351" y="1108"/>
                    </a:lnTo>
                    <a:lnTo>
                      <a:pt x="372" y="1111"/>
                    </a:lnTo>
                    <a:lnTo>
                      <a:pt x="392" y="1108"/>
                    </a:lnTo>
                    <a:lnTo>
                      <a:pt x="408" y="1103"/>
                    </a:lnTo>
                    <a:lnTo>
                      <a:pt x="420" y="1096"/>
                    </a:lnTo>
                    <a:lnTo>
                      <a:pt x="429" y="1089"/>
                    </a:lnTo>
                    <a:lnTo>
                      <a:pt x="434" y="1080"/>
                    </a:lnTo>
                    <a:lnTo>
                      <a:pt x="437" y="1073"/>
                    </a:lnTo>
                    <a:lnTo>
                      <a:pt x="438" y="1068"/>
                    </a:lnTo>
                    <a:lnTo>
                      <a:pt x="438" y="1067"/>
                    </a:lnTo>
                    <a:lnTo>
                      <a:pt x="440" y="166"/>
                    </a:lnTo>
                    <a:lnTo>
                      <a:pt x="466" y="166"/>
                    </a:lnTo>
                    <a:lnTo>
                      <a:pt x="466" y="500"/>
                    </a:lnTo>
                    <a:lnTo>
                      <a:pt x="468" y="503"/>
                    </a:lnTo>
                    <a:lnTo>
                      <a:pt x="469" y="509"/>
                    </a:lnTo>
                    <a:lnTo>
                      <a:pt x="472" y="517"/>
                    </a:lnTo>
                    <a:lnTo>
                      <a:pt x="477" y="527"/>
                    </a:lnTo>
                    <a:lnTo>
                      <a:pt x="483" y="537"/>
                    </a:lnTo>
                    <a:lnTo>
                      <a:pt x="493" y="545"/>
                    </a:lnTo>
                    <a:lnTo>
                      <a:pt x="505" y="551"/>
                    </a:lnTo>
                    <a:lnTo>
                      <a:pt x="520" y="554"/>
                    </a:lnTo>
                    <a:lnTo>
                      <a:pt x="536" y="551"/>
                    </a:lnTo>
                    <a:lnTo>
                      <a:pt x="548" y="545"/>
                    </a:lnTo>
                    <a:lnTo>
                      <a:pt x="557" y="537"/>
                    </a:lnTo>
                    <a:lnTo>
                      <a:pt x="563" y="527"/>
                    </a:lnTo>
                    <a:lnTo>
                      <a:pt x="570" y="517"/>
                    </a:lnTo>
                    <a:lnTo>
                      <a:pt x="573" y="510"/>
                    </a:lnTo>
                    <a:lnTo>
                      <a:pt x="573" y="508"/>
                    </a:lnTo>
                    <a:lnTo>
                      <a:pt x="573" y="79"/>
                    </a:lnTo>
                    <a:lnTo>
                      <a:pt x="572" y="68"/>
                    </a:lnTo>
                    <a:lnTo>
                      <a:pt x="561" y="47"/>
                    </a:lnTo>
                    <a:lnTo>
                      <a:pt x="546" y="28"/>
                    </a:lnTo>
                    <a:lnTo>
                      <a:pt x="528" y="14"/>
                    </a:lnTo>
                    <a:lnTo>
                      <a:pt x="506" y="4"/>
                    </a:lnTo>
                    <a:lnTo>
                      <a:pt x="485" y="0"/>
                    </a:lnTo>
                    <a:lnTo>
                      <a:pt x="94" y="0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F9933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dist="9158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 sz="1800">
                  <a:latin typeface="Arial" pitchFamily="34" charset="0"/>
                </a:endParaRPr>
              </a:p>
            </p:txBody>
          </p:sp>
        </p:grpSp>
      </p:grp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611188" y="3284538"/>
            <a:ext cx="3598862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1800" dirty="0">
                <a:solidFill>
                  <a:srgbClr val="000066"/>
                </a:solidFill>
              </a:rPr>
              <a:t>Обеспечение возможностей обучающегося самостоятельно осуществлять деятельность учения.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1800" dirty="0">
                <a:solidFill>
                  <a:srgbClr val="000066"/>
                </a:solidFill>
              </a:rPr>
              <a:t> </a:t>
            </a:r>
            <a:r>
              <a:rPr lang="ru-RU" dirty="0" smtClean="0">
                <a:solidFill>
                  <a:srgbClr val="000066"/>
                </a:solidFill>
              </a:rPr>
              <a:t>Постановка </a:t>
            </a:r>
            <a:r>
              <a:rPr lang="ru-RU" sz="1800" dirty="0" smtClean="0">
                <a:solidFill>
                  <a:srgbClr val="000066"/>
                </a:solidFill>
              </a:rPr>
              <a:t> учебной цели</a:t>
            </a:r>
            <a:r>
              <a:rPr lang="ru-RU" dirty="0">
                <a:solidFill>
                  <a:srgbClr val="000066"/>
                </a:solidFill>
              </a:rPr>
              <a:t> </a:t>
            </a:r>
            <a:r>
              <a:rPr lang="ru-RU" dirty="0" smtClean="0">
                <a:solidFill>
                  <a:srgbClr val="000066"/>
                </a:solidFill>
              </a:rPr>
              <a:t>и поиск</a:t>
            </a:r>
            <a:r>
              <a:rPr lang="ru-RU" sz="1800" dirty="0" smtClean="0">
                <a:solidFill>
                  <a:srgbClr val="000066"/>
                </a:solidFill>
              </a:rPr>
              <a:t>  необходимых средств </a:t>
            </a:r>
            <a:r>
              <a:rPr lang="ru-RU" sz="1800" dirty="0">
                <a:solidFill>
                  <a:srgbClr val="000066"/>
                </a:solidFill>
              </a:rPr>
              <a:t>и </a:t>
            </a:r>
            <a:r>
              <a:rPr lang="ru-RU" sz="1800" dirty="0" smtClean="0">
                <a:solidFill>
                  <a:srgbClr val="000066"/>
                </a:solidFill>
              </a:rPr>
              <a:t>способов ее достижения.</a:t>
            </a:r>
            <a:endParaRPr lang="ru-RU" sz="1800" dirty="0">
              <a:solidFill>
                <a:srgbClr val="000066"/>
              </a:solidFill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ru-RU" sz="1800" dirty="0">
                <a:solidFill>
                  <a:srgbClr val="000066"/>
                </a:solidFill>
              </a:rPr>
              <a:t> </a:t>
            </a:r>
            <a:r>
              <a:rPr lang="ru-RU" sz="1800" dirty="0" smtClean="0">
                <a:solidFill>
                  <a:srgbClr val="000066"/>
                </a:solidFill>
              </a:rPr>
              <a:t>Контроль </a:t>
            </a:r>
            <a:r>
              <a:rPr lang="ru-RU" sz="1800" dirty="0">
                <a:solidFill>
                  <a:srgbClr val="000066"/>
                </a:solidFill>
              </a:rPr>
              <a:t>и </a:t>
            </a:r>
            <a:r>
              <a:rPr lang="ru-RU" sz="1800" dirty="0" smtClean="0">
                <a:solidFill>
                  <a:srgbClr val="000066"/>
                </a:solidFill>
              </a:rPr>
              <a:t>оценка процессов и результатов деятельности</a:t>
            </a:r>
            <a:r>
              <a:rPr lang="ru-RU" sz="1800" dirty="0">
                <a:solidFill>
                  <a:srgbClr val="000066"/>
                </a:solidFill>
              </a:rPr>
              <a:t>.</a:t>
            </a:r>
          </a:p>
        </p:txBody>
      </p:sp>
      <p:grpSp>
        <p:nvGrpSpPr>
          <p:cNvPr id="6156" name="Group 9"/>
          <p:cNvGrpSpPr>
            <a:grpSpLocks/>
          </p:cNvGrpSpPr>
          <p:nvPr/>
        </p:nvGrpSpPr>
        <p:grpSpPr bwMode="auto">
          <a:xfrm>
            <a:off x="4572000" y="1484313"/>
            <a:ext cx="4319588" cy="6221412"/>
            <a:chOff x="2807" y="746"/>
            <a:chExt cx="2199" cy="3078"/>
          </a:xfrm>
        </p:grpSpPr>
        <p:sp>
          <p:nvSpPr>
            <p:cNvPr id="703498" name="AutoShape 10"/>
            <p:cNvSpPr>
              <a:spLocks noChangeArrowheads="1"/>
            </p:cNvSpPr>
            <p:nvPr/>
          </p:nvSpPr>
          <p:spPr bwMode="gray">
            <a:xfrm>
              <a:off x="2894" y="1637"/>
              <a:ext cx="2112" cy="1603"/>
            </a:xfrm>
            <a:prstGeom prst="roundRect">
              <a:avLst>
                <a:gd name="adj" fmla="val 10347"/>
              </a:avLst>
            </a:prstGeom>
            <a:gradFill rotWithShape="1">
              <a:gsLst>
                <a:gs pos="0">
                  <a:srgbClr val="F2F3BB">
                    <a:gamma/>
                    <a:tint val="0"/>
                    <a:invGamma/>
                  </a:srgbClr>
                </a:gs>
                <a:gs pos="100000">
                  <a:srgbClr val="F2F3BB"/>
                </a:gs>
              </a:gsLst>
              <a:lin ang="2700000" scaled="1"/>
            </a:gradFill>
            <a:ln w="50800">
              <a:solidFill>
                <a:srgbClr val="DBA037"/>
              </a:solidFill>
              <a:round/>
              <a:headEnd/>
              <a:tailEnd/>
            </a:ln>
            <a:effectLst>
              <a:outerShdw dist="107763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 sz="1800">
                <a:latin typeface="Arial" pitchFamily="34" charset="0"/>
              </a:endParaRPr>
            </a:p>
          </p:txBody>
        </p:sp>
        <p:sp>
          <p:nvSpPr>
            <p:cNvPr id="6158" name="Text Box 11"/>
            <p:cNvSpPr txBox="1">
              <a:spLocks noChangeArrowheads="1"/>
            </p:cNvSpPr>
            <p:nvPr/>
          </p:nvSpPr>
          <p:spPr bwMode="gray">
            <a:xfrm>
              <a:off x="2953" y="1742"/>
              <a:ext cx="2016" cy="2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800100" indent="-34290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257300" indent="-3429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714500" indent="-3429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171700" indent="-3429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6289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0861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5433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0005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buFont typeface="Wingdings" pitchFamily="2" charset="2"/>
                <a:buChar char="q"/>
              </a:pPr>
              <a:r>
                <a:rPr lang="ru-RU" sz="1800" dirty="0">
                  <a:solidFill>
                    <a:srgbClr val="000066"/>
                  </a:solidFill>
                </a:rPr>
                <a:t>Создание условий для гармоничного развития личности и её самореализации на основе готовности к непрерывному образованию.</a:t>
              </a:r>
            </a:p>
            <a:p>
              <a:pPr>
                <a:buFont typeface="Wingdings" pitchFamily="2" charset="2"/>
                <a:buChar char="q"/>
              </a:pPr>
              <a:r>
                <a:rPr lang="ru-RU" sz="1800" dirty="0">
                  <a:solidFill>
                    <a:srgbClr val="000066"/>
                  </a:solidFill>
                </a:rPr>
                <a:t>Обеспечение успешного усвоения знаний, формирования умений, навыков и компетентностей в любой предметной области.</a:t>
              </a:r>
              <a:endParaRPr lang="ru-RU" sz="1800" b="1" dirty="0">
                <a:solidFill>
                  <a:srgbClr val="000066"/>
                </a:solidFill>
              </a:endParaRPr>
            </a:p>
            <a:p>
              <a:endParaRPr lang="ru-RU" sz="2400" b="1" dirty="0">
                <a:solidFill>
                  <a:srgbClr val="000066"/>
                </a:solidFill>
              </a:endParaRPr>
            </a:p>
            <a:p>
              <a:endParaRPr lang="ru-RU" sz="2400" b="1" dirty="0">
                <a:solidFill>
                  <a:srgbClr val="000066"/>
                </a:solidFill>
              </a:endParaRPr>
            </a:p>
            <a:p>
              <a:endParaRPr lang="ru-RU" sz="2400" b="1" dirty="0">
                <a:solidFill>
                  <a:srgbClr val="000000"/>
                </a:solidFill>
              </a:endParaRPr>
            </a:p>
            <a:p>
              <a:endParaRPr lang="en-US" sz="1800" dirty="0">
                <a:solidFill>
                  <a:srgbClr val="000000"/>
                </a:solidFill>
              </a:endParaRPr>
            </a:p>
          </p:txBody>
        </p:sp>
        <p:grpSp>
          <p:nvGrpSpPr>
            <p:cNvPr id="6159" name="Group 12"/>
            <p:cNvGrpSpPr>
              <a:grpSpLocks/>
            </p:cNvGrpSpPr>
            <p:nvPr/>
          </p:nvGrpSpPr>
          <p:grpSpPr bwMode="auto">
            <a:xfrm>
              <a:off x="2807" y="746"/>
              <a:ext cx="403" cy="996"/>
              <a:chOff x="2807" y="746"/>
              <a:chExt cx="403" cy="996"/>
            </a:xfrm>
          </p:grpSpPr>
          <p:sp>
            <p:nvSpPr>
              <p:cNvPr id="703501" name="Freeform 13"/>
              <p:cNvSpPr>
                <a:spLocks/>
              </p:cNvSpPr>
              <p:nvPr/>
            </p:nvSpPr>
            <p:spPr bwMode="gray">
              <a:xfrm>
                <a:off x="2880" y="746"/>
                <a:ext cx="234" cy="254"/>
              </a:xfrm>
              <a:custGeom>
                <a:avLst/>
                <a:gdLst/>
                <a:ahLst/>
                <a:cxnLst>
                  <a:cxn ang="0">
                    <a:pos x="133" y="0"/>
                  </a:cxn>
                  <a:cxn ang="0">
                    <a:pos x="161" y="3"/>
                  </a:cxn>
                  <a:cxn ang="0">
                    <a:pos x="186" y="12"/>
                  </a:cxn>
                  <a:cxn ang="0">
                    <a:pos x="209" y="25"/>
                  </a:cxn>
                  <a:cxn ang="0">
                    <a:pos x="228" y="42"/>
                  </a:cxn>
                  <a:cxn ang="0">
                    <a:pos x="245" y="64"/>
                  </a:cxn>
                  <a:cxn ang="0">
                    <a:pos x="257" y="88"/>
                  </a:cxn>
                  <a:cxn ang="0">
                    <a:pos x="265" y="116"/>
                  </a:cxn>
                  <a:cxn ang="0">
                    <a:pos x="267" y="146"/>
                  </a:cxn>
                  <a:cxn ang="0">
                    <a:pos x="265" y="175"/>
                  </a:cxn>
                  <a:cxn ang="0">
                    <a:pos x="257" y="203"/>
                  </a:cxn>
                  <a:cxn ang="0">
                    <a:pos x="245" y="227"/>
                  </a:cxn>
                  <a:cxn ang="0">
                    <a:pos x="228" y="249"/>
                  </a:cxn>
                  <a:cxn ang="0">
                    <a:pos x="209" y="267"/>
                  </a:cxn>
                  <a:cxn ang="0">
                    <a:pos x="186" y="281"/>
                  </a:cxn>
                  <a:cxn ang="0">
                    <a:pos x="161" y="289"/>
                  </a:cxn>
                  <a:cxn ang="0">
                    <a:pos x="133" y="292"/>
                  </a:cxn>
                  <a:cxn ang="0">
                    <a:pos x="103" y="288"/>
                  </a:cxn>
                  <a:cxn ang="0">
                    <a:pos x="75" y="277"/>
                  </a:cxn>
                  <a:cxn ang="0">
                    <a:pos x="51" y="260"/>
                  </a:cxn>
                  <a:cxn ang="0">
                    <a:pos x="29" y="237"/>
                  </a:cxn>
                  <a:cxn ang="0">
                    <a:pos x="13" y="210"/>
                  </a:cxn>
                  <a:cxn ang="0">
                    <a:pos x="4" y="178"/>
                  </a:cxn>
                  <a:cxn ang="0">
                    <a:pos x="0" y="146"/>
                  </a:cxn>
                  <a:cxn ang="0">
                    <a:pos x="4" y="113"/>
                  </a:cxn>
                  <a:cxn ang="0">
                    <a:pos x="13" y="81"/>
                  </a:cxn>
                  <a:cxn ang="0">
                    <a:pos x="29" y="54"/>
                  </a:cxn>
                  <a:cxn ang="0">
                    <a:pos x="51" y="32"/>
                  </a:cxn>
                  <a:cxn ang="0">
                    <a:pos x="75" y="14"/>
                  </a:cxn>
                  <a:cxn ang="0">
                    <a:pos x="103" y="3"/>
                  </a:cxn>
                  <a:cxn ang="0">
                    <a:pos x="133" y="0"/>
                  </a:cxn>
                </a:cxnLst>
                <a:rect l="0" t="0" r="r" b="b"/>
                <a:pathLst>
                  <a:path w="267" h="292">
                    <a:moveTo>
                      <a:pt x="133" y="0"/>
                    </a:moveTo>
                    <a:lnTo>
                      <a:pt x="161" y="3"/>
                    </a:lnTo>
                    <a:lnTo>
                      <a:pt x="186" y="12"/>
                    </a:lnTo>
                    <a:lnTo>
                      <a:pt x="209" y="25"/>
                    </a:lnTo>
                    <a:lnTo>
                      <a:pt x="228" y="42"/>
                    </a:lnTo>
                    <a:lnTo>
                      <a:pt x="245" y="64"/>
                    </a:lnTo>
                    <a:lnTo>
                      <a:pt x="257" y="88"/>
                    </a:lnTo>
                    <a:lnTo>
                      <a:pt x="265" y="116"/>
                    </a:lnTo>
                    <a:lnTo>
                      <a:pt x="267" y="146"/>
                    </a:lnTo>
                    <a:lnTo>
                      <a:pt x="265" y="175"/>
                    </a:lnTo>
                    <a:lnTo>
                      <a:pt x="257" y="203"/>
                    </a:lnTo>
                    <a:lnTo>
                      <a:pt x="245" y="227"/>
                    </a:lnTo>
                    <a:lnTo>
                      <a:pt x="228" y="249"/>
                    </a:lnTo>
                    <a:lnTo>
                      <a:pt x="209" y="267"/>
                    </a:lnTo>
                    <a:lnTo>
                      <a:pt x="186" y="281"/>
                    </a:lnTo>
                    <a:lnTo>
                      <a:pt x="161" y="289"/>
                    </a:lnTo>
                    <a:lnTo>
                      <a:pt x="133" y="292"/>
                    </a:lnTo>
                    <a:lnTo>
                      <a:pt x="103" y="288"/>
                    </a:lnTo>
                    <a:lnTo>
                      <a:pt x="75" y="277"/>
                    </a:lnTo>
                    <a:lnTo>
                      <a:pt x="51" y="260"/>
                    </a:lnTo>
                    <a:lnTo>
                      <a:pt x="29" y="237"/>
                    </a:lnTo>
                    <a:lnTo>
                      <a:pt x="13" y="210"/>
                    </a:lnTo>
                    <a:lnTo>
                      <a:pt x="4" y="178"/>
                    </a:lnTo>
                    <a:lnTo>
                      <a:pt x="0" y="146"/>
                    </a:lnTo>
                    <a:lnTo>
                      <a:pt x="4" y="113"/>
                    </a:lnTo>
                    <a:lnTo>
                      <a:pt x="13" y="81"/>
                    </a:lnTo>
                    <a:lnTo>
                      <a:pt x="29" y="54"/>
                    </a:lnTo>
                    <a:lnTo>
                      <a:pt x="51" y="32"/>
                    </a:lnTo>
                    <a:lnTo>
                      <a:pt x="75" y="14"/>
                    </a:lnTo>
                    <a:lnTo>
                      <a:pt x="103" y="3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FFCC66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dist="9158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 sz="1800">
                  <a:latin typeface="Arial" pitchFamily="34" charset="0"/>
                </a:endParaRPr>
              </a:p>
            </p:txBody>
          </p:sp>
          <p:sp>
            <p:nvSpPr>
              <p:cNvPr id="703502" name="Freeform 14"/>
              <p:cNvSpPr>
                <a:spLocks/>
              </p:cNvSpPr>
              <p:nvPr/>
            </p:nvSpPr>
            <p:spPr bwMode="gray">
              <a:xfrm>
                <a:off x="2807" y="1065"/>
                <a:ext cx="403" cy="677"/>
              </a:xfrm>
              <a:custGeom>
                <a:avLst/>
                <a:gdLst/>
                <a:ahLst/>
                <a:cxnLst>
                  <a:cxn ang="0">
                    <a:pos x="72" y="5"/>
                  </a:cxn>
                  <a:cxn ang="0">
                    <a:pos x="30" y="32"/>
                  </a:cxn>
                  <a:cxn ang="0">
                    <a:pos x="4" y="75"/>
                  </a:cxn>
                  <a:cxn ang="0">
                    <a:pos x="0" y="509"/>
                  </a:cxn>
                  <a:cxn ang="0">
                    <a:pos x="1" y="516"/>
                  </a:cxn>
                  <a:cxn ang="0">
                    <a:pos x="9" y="533"/>
                  </a:cxn>
                  <a:cxn ang="0">
                    <a:pos x="26" y="550"/>
                  </a:cxn>
                  <a:cxn ang="0">
                    <a:pos x="56" y="557"/>
                  </a:cxn>
                  <a:cxn ang="0">
                    <a:pos x="84" y="551"/>
                  </a:cxn>
                  <a:cxn ang="0">
                    <a:pos x="100" y="534"/>
                  </a:cxn>
                  <a:cxn ang="0">
                    <a:pos x="106" y="516"/>
                  </a:cxn>
                  <a:cxn ang="0">
                    <a:pos x="108" y="503"/>
                  </a:cxn>
                  <a:cxn ang="0">
                    <a:pos x="108" y="166"/>
                  </a:cxn>
                  <a:cxn ang="0">
                    <a:pos x="135" y="1066"/>
                  </a:cxn>
                  <a:cxn ang="0">
                    <a:pos x="138" y="1073"/>
                  </a:cxn>
                  <a:cxn ang="0">
                    <a:pos x="151" y="1089"/>
                  </a:cxn>
                  <a:cxn ang="0">
                    <a:pos x="174" y="1105"/>
                  </a:cxn>
                  <a:cxn ang="0">
                    <a:pos x="199" y="1111"/>
                  </a:cxn>
                  <a:cxn ang="0">
                    <a:pos x="227" y="1110"/>
                  </a:cxn>
                  <a:cxn ang="0">
                    <a:pos x="255" y="1097"/>
                  </a:cxn>
                  <a:cxn ang="0">
                    <a:pos x="272" y="1080"/>
                  </a:cxn>
                  <a:cxn ang="0">
                    <a:pos x="278" y="1068"/>
                  </a:cxn>
                  <a:cxn ang="0">
                    <a:pos x="279" y="499"/>
                  </a:cxn>
                  <a:cxn ang="0">
                    <a:pos x="302" y="503"/>
                  </a:cxn>
                  <a:cxn ang="0">
                    <a:pos x="302" y="534"/>
                  </a:cxn>
                  <a:cxn ang="0">
                    <a:pos x="304" y="590"/>
                  </a:cxn>
                  <a:cxn ang="0">
                    <a:pos x="304" y="664"/>
                  </a:cxn>
                  <a:cxn ang="0">
                    <a:pos x="304" y="750"/>
                  </a:cxn>
                  <a:cxn ang="0">
                    <a:pos x="304" y="838"/>
                  </a:cxn>
                  <a:cxn ang="0">
                    <a:pos x="305" y="926"/>
                  </a:cxn>
                  <a:cxn ang="0">
                    <a:pos x="305" y="1004"/>
                  </a:cxn>
                  <a:cxn ang="0">
                    <a:pos x="305" y="1066"/>
                  </a:cxn>
                  <a:cxn ang="0">
                    <a:pos x="306" y="1073"/>
                  </a:cxn>
                  <a:cxn ang="0">
                    <a:pos x="315" y="1088"/>
                  </a:cxn>
                  <a:cxn ang="0">
                    <a:pos x="335" y="1103"/>
                  </a:cxn>
                  <a:cxn ang="0">
                    <a:pos x="372" y="1111"/>
                  </a:cxn>
                  <a:cxn ang="0">
                    <a:pos x="408" y="1103"/>
                  </a:cxn>
                  <a:cxn ang="0">
                    <a:pos x="429" y="1089"/>
                  </a:cxn>
                  <a:cxn ang="0">
                    <a:pos x="437" y="1073"/>
                  </a:cxn>
                  <a:cxn ang="0">
                    <a:pos x="438" y="1067"/>
                  </a:cxn>
                  <a:cxn ang="0">
                    <a:pos x="466" y="166"/>
                  </a:cxn>
                  <a:cxn ang="0">
                    <a:pos x="468" y="503"/>
                  </a:cxn>
                  <a:cxn ang="0">
                    <a:pos x="472" y="517"/>
                  </a:cxn>
                  <a:cxn ang="0">
                    <a:pos x="483" y="537"/>
                  </a:cxn>
                  <a:cxn ang="0">
                    <a:pos x="505" y="551"/>
                  </a:cxn>
                  <a:cxn ang="0">
                    <a:pos x="536" y="551"/>
                  </a:cxn>
                  <a:cxn ang="0">
                    <a:pos x="557" y="537"/>
                  </a:cxn>
                  <a:cxn ang="0">
                    <a:pos x="570" y="517"/>
                  </a:cxn>
                  <a:cxn ang="0">
                    <a:pos x="573" y="508"/>
                  </a:cxn>
                  <a:cxn ang="0">
                    <a:pos x="572" y="68"/>
                  </a:cxn>
                  <a:cxn ang="0">
                    <a:pos x="546" y="28"/>
                  </a:cxn>
                  <a:cxn ang="0">
                    <a:pos x="506" y="4"/>
                  </a:cxn>
                  <a:cxn ang="0">
                    <a:pos x="94" y="0"/>
                  </a:cxn>
                </a:cxnLst>
                <a:rect l="0" t="0" r="r" b="b"/>
                <a:pathLst>
                  <a:path w="573" h="1111">
                    <a:moveTo>
                      <a:pt x="94" y="0"/>
                    </a:moveTo>
                    <a:lnTo>
                      <a:pt x="72" y="5"/>
                    </a:lnTo>
                    <a:lnTo>
                      <a:pt x="50" y="16"/>
                    </a:lnTo>
                    <a:lnTo>
                      <a:pt x="30" y="32"/>
                    </a:lnTo>
                    <a:lnTo>
                      <a:pt x="15" y="53"/>
                    </a:lnTo>
                    <a:lnTo>
                      <a:pt x="4" y="75"/>
                    </a:lnTo>
                    <a:lnTo>
                      <a:pt x="0" y="99"/>
                    </a:lnTo>
                    <a:lnTo>
                      <a:pt x="0" y="509"/>
                    </a:lnTo>
                    <a:lnTo>
                      <a:pt x="0" y="511"/>
                    </a:lnTo>
                    <a:lnTo>
                      <a:pt x="1" y="516"/>
                    </a:lnTo>
                    <a:lnTo>
                      <a:pt x="4" y="525"/>
                    </a:lnTo>
                    <a:lnTo>
                      <a:pt x="9" y="533"/>
                    </a:lnTo>
                    <a:lnTo>
                      <a:pt x="16" y="543"/>
                    </a:lnTo>
                    <a:lnTo>
                      <a:pt x="26" y="550"/>
                    </a:lnTo>
                    <a:lnTo>
                      <a:pt x="39" y="556"/>
                    </a:lnTo>
                    <a:lnTo>
                      <a:pt x="56" y="557"/>
                    </a:lnTo>
                    <a:lnTo>
                      <a:pt x="72" y="556"/>
                    </a:lnTo>
                    <a:lnTo>
                      <a:pt x="84" y="551"/>
                    </a:lnTo>
                    <a:lnTo>
                      <a:pt x="92" y="543"/>
                    </a:lnTo>
                    <a:lnTo>
                      <a:pt x="100" y="534"/>
                    </a:lnTo>
                    <a:lnTo>
                      <a:pt x="103" y="525"/>
                    </a:lnTo>
                    <a:lnTo>
                      <a:pt x="106" y="516"/>
                    </a:lnTo>
                    <a:lnTo>
                      <a:pt x="107" y="508"/>
                    </a:lnTo>
                    <a:lnTo>
                      <a:pt x="108" y="503"/>
                    </a:lnTo>
                    <a:lnTo>
                      <a:pt x="108" y="500"/>
                    </a:lnTo>
                    <a:lnTo>
                      <a:pt x="108" y="166"/>
                    </a:lnTo>
                    <a:lnTo>
                      <a:pt x="134" y="167"/>
                    </a:lnTo>
                    <a:lnTo>
                      <a:pt x="135" y="1066"/>
                    </a:lnTo>
                    <a:lnTo>
                      <a:pt x="136" y="1068"/>
                    </a:lnTo>
                    <a:lnTo>
                      <a:pt x="138" y="1073"/>
                    </a:lnTo>
                    <a:lnTo>
                      <a:pt x="143" y="1080"/>
                    </a:lnTo>
                    <a:lnTo>
                      <a:pt x="151" y="1089"/>
                    </a:lnTo>
                    <a:lnTo>
                      <a:pt x="162" y="1097"/>
                    </a:lnTo>
                    <a:lnTo>
                      <a:pt x="174" y="1105"/>
                    </a:lnTo>
                    <a:lnTo>
                      <a:pt x="189" y="1110"/>
                    </a:lnTo>
                    <a:lnTo>
                      <a:pt x="199" y="1111"/>
                    </a:lnTo>
                    <a:lnTo>
                      <a:pt x="217" y="1111"/>
                    </a:lnTo>
                    <a:lnTo>
                      <a:pt x="227" y="1110"/>
                    </a:lnTo>
                    <a:lnTo>
                      <a:pt x="243" y="1105"/>
                    </a:lnTo>
                    <a:lnTo>
                      <a:pt x="255" y="1097"/>
                    </a:lnTo>
                    <a:lnTo>
                      <a:pt x="265" y="1089"/>
                    </a:lnTo>
                    <a:lnTo>
                      <a:pt x="272" y="1080"/>
                    </a:lnTo>
                    <a:lnTo>
                      <a:pt x="276" y="1073"/>
                    </a:lnTo>
                    <a:lnTo>
                      <a:pt x="278" y="1068"/>
                    </a:lnTo>
                    <a:lnTo>
                      <a:pt x="279" y="1066"/>
                    </a:lnTo>
                    <a:lnTo>
                      <a:pt x="279" y="499"/>
                    </a:lnTo>
                    <a:lnTo>
                      <a:pt x="302" y="499"/>
                    </a:lnTo>
                    <a:lnTo>
                      <a:pt x="302" y="503"/>
                    </a:lnTo>
                    <a:lnTo>
                      <a:pt x="302" y="515"/>
                    </a:lnTo>
                    <a:lnTo>
                      <a:pt x="302" y="534"/>
                    </a:lnTo>
                    <a:lnTo>
                      <a:pt x="302" y="560"/>
                    </a:lnTo>
                    <a:lnTo>
                      <a:pt x="304" y="590"/>
                    </a:lnTo>
                    <a:lnTo>
                      <a:pt x="304" y="626"/>
                    </a:lnTo>
                    <a:lnTo>
                      <a:pt x="304" y="664"/>
                    </a:lnTo>
                    <a:lnTo>
                      <a:pt x="304" y="706"/>
                    </a:lnTo>
                    <a:lnTo>
                      <a:pt x="304" y="750"/>
                    </a:lnTo>
                    <a:lnTo>
                      <a:pt x="304" y="793"/>
                    </a:lnTo>
                    <a:lnTo>
                      <a:pt x="304" y="838"/>
                    </a:lnTo>
                    <a:lnTo>
                      <a:pt x="305" y="882"/>
                    </a:lnTo>
                    <a:lnTo>
                      <a:pt x="305" y="926"/>
                    </a:lnTo>
                    <a:lnTo>
                      <a:pt x="305" y="966"/>
                    </a:lnTo>
                    <a:lnTo>
                      <a:pt x="305" y="1004"/>
                    </a:lnTo>
                    <a:lnTo>
                      <a:pt x="305" y="1037"/>
                    </a:lnTo>
                    <a:lnTo>
                      <a:pt x="305" y="1066"/>
                    </a:lnTo>
                    <a:lnTo>
                      <a:pt x="305" y="1067"/>
                    </a:lnTo>
                    <a:lnTo>
                      <a:pt x="306" y="1073"/>
                    </a:lnTo>
                    <a:lnTo>
                      <a:pt x="310" y="1079"/>
                    </a:lnTo>
                    <a:lnTo>
                      <a:pt x="315" y="1088"/>
                    </a:lnTo>
                    <a:lnTo>
                      <a:pt x="323" y="1096"/>
                    </a:lnTo>
                    <a:lnTo>
                      <a:pt x="335" y="1103"/>
                    </a:lnTo>
                    <a:lnTo>
                      <a:pt x="351" y="1108"/>
                    </a:lnTo>
                    <a:lnTo>
                      <a:pt x="372" y="1111"/>
                    </a:lnTo>
                    <a:lnTo>
                      <a:pt x="392" y="1108"/>
                    </a:lnTo>
                    <a:lnTo>
                      <a:pt x="408" y="1103"/>
                    </a:lnTo>
                    <a:lnTo>
                      <a:pt x="420" y="1096"/>
                    </a:lnTo>
                    <a:lnTo>
                      <a:pt x="429" y="1089"/>
                    </a:lnTo>
                    <a:lnTo>
                      <a:pt x="434" y="1080"/>
                    </a:lnTo>
                    <a:lnTo>
                      <a:pt x="437" y="1073"/>
                    </a:lnTo>
                    <a:lnTo>
                      <a:pt x="438" y="1068"/>
                    </a:lnTo>
                    <a:lnTo>
                      <a:pt x="438" y="1067"/>
                    </a:lnTo>
                    <a:lnTo>
                      <a:pt x="440" y="166"/>
                    </a:lnTo>
                    <a:lnTo>
                      <a:pt x="466" y="166"/>
                    </a:lnTo>
                    <a:lnTo>
                      <a:pt x="466" y="500"/>
                    </a:lnTo>
                    <a:lnTo>
                      <a:pt x="468" y="503"/>
                    </a:lnTo>
                    <a:lnTo>
                      <a:pt x="469" y="509"/>
                    </a:lnTo>
                    <a:lnTo>
                      <a:pt x="472" y="517"/>
                    </a:lnTo>
                    <a:lnTo>
                      <a:pt x="477" y="527"/>
                    </a:lnTo>
                    <a:lnTo>
                      <a:pt x="483" y="537"/>
                    </a:lnTo>
                    <a:lnTo>
                      <a:pt x="493" y="545"/>
                    </a:lnTo>
                    <a:lnTo>
                      <a:pt x="505" y="551"/>
                    </a:lnTo>
                    <a:lnTo>
                      <a:pt x="520" y="554"/>
                    </a:lnTo>
                    <a:lnTo>
                      <a:pt x="536" y="551"/>
                    </a:lnTo>
                    <a:lnTo>
                      <a:pt x="548" y="545"/>
                    </a:lnTo>
                    <a:lnTo>
                      <a:pt x="557" y="537"/>
                    </a:lnTo>
                    <a:lnTo>
                      <a:pt x="563" y="527"/>
                    </a:lnTo>
                    <a:lnTo>
                      <a:pt x="570" y="517"/>
                    </a:lnTo>
                    <a:lnTo>
                      <a:pt x="573" y="510"/>
                    </a:lnTo>
                    <a:lnTo>
                      <a:pt x="573" y="508"/>
                    </a:lnTo>
                    <a:lnTo>
                      <a:pt x="573" y="79"/>
                    </a:lnTo>
                    <a:lnTo>
                      <a:pt x="572" y="68"/>
                    </a:lnTo>
                    <a:lnTo>
                      <a:pt x="561" y="47"/>
                    </a:lnTo>
                    <a:lnTo>
                      <a:pt x="546" y="28"/>
                    </a:lnTo>
                    <a:lnTo>
                      <a:pt x="528" y="14"/>
                    </a:lnTo>
                    <a:lnTo>
                      <a:pt x="506" y="4"/>
                    </a:lnTo>
                    <a:lnTo>
                      <a:pt x="485" y="0"/>
                    </a:lnTo>
                    <a:lnTo>
                      <a:pt x="94" y="0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FCC66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dist="9158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 sz="1800">
                  <a:latin typeface="Arial" pitchFamily="34" charset="0"/>
                </a:endParaRPr>
              </a:p>
            </p:txBody>
          </p:sp>
        </p:grpSp>
      </p:grpSp>
      <p:pic>
        <p:nvPicPr>
          <p:cNvPr id="6162" name="Picture 7" descr="logo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84188"/>
            <a:ext cx="244827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4820" name="AutoShape 4"/>
          <p:cNvSpPr>
            <a:spLocks noChangeArrowheads="1"/>
          </p:cNvSpPr>
          <p:nvPr/>
        </p:nvSpPr>
        <p:spPr bwMode="gray">
          <a:xfrm>
            <a:off x="250825" y="333375"/>
            <a:ext cx="5329238" cy="1008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15138"/>
              </a:gs>
              <a:gs pos="50000">
                <a:srgbClr val="B0AF7A"/>
              </a:gs>
              <a:gs pos="100000">
                <a:srgbClr val="515138"/>
              </a:gs>
            </a:gsLst>
            <a:lin ang="0" scaled="1"/>
          </a:gradFill>
          <a:ln w="38100" algn="ctr">
            <a:solidFill>
              <a:srgbClr val="FF3300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Функции УУД</a:t>
            </a:r>
            <a:endParaRPr lang="en-US" sz="3600" b="1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379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5" grpId="0"/>
      <p:bldP spid="6748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3"/>
          <p:cNvSpPr>
            <a:spLocks noChangeArrowheads="1"/>
          </p:cNvSpPr>
          <p:nvPr/>
        </p:nvSpPr>
        <p:spPr bwMode="gray">
          <a:xfrm>
            <a:off x="1547813" y="1773238"/>
            <a:ext cx="5759450" cy="1655762"/>
          </a:xfrm>
          <a:prstGeom prst="upArrow">
            <a:avLst>
              <a:gd name="adj1" fmla="val 56944"/>
              <a:gd name="adj2" fmla="val 50782"/>
            </a:avLst>
          </a:prstGeom>
          <a:gradFill rotWithShape="1">
            <a:gsLst>
              <a:gs pos="0">
                <a:srgbClr val="0099CC"/>
              </a:gs>
              <a:gs pos="100000">
                <a:srgbClr val="00475E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1800"/>
          </a:p>
        </p:txBody>
      </p:sp>
      <p:sp>
        <p:nvSpPr>
          <p:cNvPr id="674820" name="AutoShape 4"/>
          <p:cNvSpPr>
            <a:spLocks noChangeArrowheads="1"/>
          </p:cNvSpPr>
          <p:nvPr/>
        </p:nvSpPr>
        <p:spPr bwMode="gray">
          <a:xfrm>
            <a:off x="179388" y="339725"/>
            <a:ext cx="5791200" cy="1145059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15138"/>
              </a:gs>
              <a:gs pos="50000">
                <a:srgbClr val="B0AF7A"/>
              </a:gs>
              <a:gs pos="100000">
                <a:srgbClr val="515138"/>
              </a:gs>
            </a:gsLst>
            <a:lin ang="0" scaled="1"/>
          </a:gradFill>
          <a:ln w="38100" algn="ctr">
            <a:solidFill>
              <a:srgbClr val="FF3300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/>
            <a:r>
              <a:rPr lang="ru-RU" sz="4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Виды УУД</a:t>
            </a:r>
            <a:endParaRPr lang="en-US" sz="4400" b="1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grpSp>
        <p:nvGrpSpPr>
          <p:cNvPr id="7172" name="Group 5"/>
          <p:cNvGrpSpPr>
            <a:grpSpLocks/>
          </p:cNvGrpSpPr>
          <p:nvPr/>
        </p:nvGrpSpPr>
        <p:grpSpPr bwMode="auto">
          <a:xfrm>
            <a:off x="250825" y="3068638"/>
            <a:ext cx="2592388" cy="1735137"/>
            <a:chOff x="555" y="2823"/>
            <a:chExt cx="973" cy="1065"/>
          </a:xfrm>
        </p:grpSpPr>
        <p:pic>
          <p:nvPicPr>
            <p:cNvPr id="7173" name="Picture 6" descr="Picture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" y="3718"/>
              <a:ext cx="819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4" name="Oval 7"/>
            <p:cNvSpPr>
              <a:spLocks noChangeArrowheads="1"/>
            </p:cNvSpPr>
            <p:nvPr/>
          </p:nvSpPr>
          <p:spPr bwMode="gray">
            <a:xfrm>
              <a:off x="555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925800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175" name="Oval 8"/>
            <p:cNvSpPr>
              <a:spLocks noChangeArrowheads="1"/>
            </p:cNvSpPr>
            <p:nvPr/>
          </p:nvSpPr>
          <p:spPr bwMode="gray">
            <a:xfrm>
              <a:off x="576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alpha val="85001"/>
                  </a:srgbClr>
                </a:gs>
                <a:gs pos="100000">
                  <a:srgbClr val="A261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176" name="Oval 9"/>
            <p:cNvSpPr>
              <a:spLocks noChangeArrowheads="1"/>
            </p:cNvSpPr>
            <p:nvPr/>
          </p:nvSpPr>
          <p:spPr bwMode="gray">
            <a:xfrm>
              <a:off x="612" y="2880"/>
              <a:ext cx="839" cy="839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B96F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pic>
          <p:nvPicPr>
            <p:cNvPr id="7177" name="Picture 10" descr="Picture1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2880"/>
              <a:ext cx="616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74827" name="Text Box 11"/>
          <p:cNvSpPr txBox="1">
            <a:spLocks noChangeArrowheads="1"/>
          </p:cNvSpPr>
          <p:nvPr/>
        </p:nvSpPr>
        <p:spPr bwMode="auto">
          <a:xfrm>
            <a:off x="473324" y="3576315"/>
            <a:ext cx="2016224" cy="50405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prstTxWarp prst="textChevronInverted">
              <a:avLst/>
            </a:prstTxWarp>
            <a:spAutoFit/>
          </a:bodyPr>
          <a:lstStyle/>
          <a:p>
            <a:pPr>
              <a:defRPr/>
            </a:pPr>
            <a:r>
              <a:rPr lang="ru-RU" sz="1800" b="1" dirty="0" smtClean="0">
                <a:solidFill>
                  <a:schemeClr val="bg1"/>
                </a:solidFill>
                <a:latin typeface="Verdana" pitchFamily="34" charset="0"/>
              </a:rPr>
              <a:t>Личностные</a:t>
            </a:r>
            <a:endParaRPr lang="en-US" sz="1800" b="1" dirty="0">
              <a:solidFill>
                <a:schemeClr val="bg1"/>
              </a:solidFill>
              <a:latin typeface="Verdana" pitchFamily="34" charset="0"/>
            </a:endParaRPr>
          </a:p>
        </p:txBody>
      </p:sp>
      <p:grpSp>
        <p:nvGrpSpPr>
          <p:cNvPr id="7179" name="Group 12"/>
          <p:cNvGrpSpPr>
            <a:grpSpLocks/>
          </p:cNvGrpSpPr>
          <p:nvPr/>
        </p:nvGrpSpPr>
        <p:grpSpPr bwMode="auto">
          <a:xfrm>
            <a:off x="1403350" y="4508500"/>
            <a:ext cx="2663825" cy="1873250"/>
            <a:chOff x="555" y="2823"/>
            <a:chExt cx="973" cy="1065"/>
          </a:xfrm>
        </p:grpSpPr>
        <p:pic>
          <p:nvPicPr>
            <p:cNvPr id="7180" name="Picture 13" descr="Picture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" y="3718"/>
              <a:ext cx="819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1" name="Oval 14"/>
            <p:cNvSpPr>
              <a:spLocks noChangeArrowheads="1"/>
            </p:cNvSpPr>
            <p:nvPr/>
          </p:nvSpPr>
          <p:spPr bwMode="gray">
            <a:xfrm>
              <a:off x="555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rgbClr val="F0EA00"/>
                </a:gs>
                <a:gs pos="100000">
                  <a:srgbClr val="898600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182" name="Oval 15"/>
            <p:cNvSpPr>
              <a:spLocks noChangeArrowheads="1"/>
            </p:cNvSpPr>
            <p:nvPr/>
          </p:nvSpPr>
          <p:spPr bwMode="gray">
            <a:xfrm>
              <a:off x="576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rgbClr val="F0EA00">
                    <a:alpha val="85001"/>
                  </a:srgbClr>
                </a:gs>
                <a:gs pos="100000">
                  <a:srgbClr val="9895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183" name="Oval 16"/>
            <p:cNvSpPr>
              <a:spLocks noChangeArrowheads="1"/>
            </p:cNvSpPr>
            <p:nvPr/>
          </p:nvSpPr>
          <p:spPr bwMode="gray">
            <a:xfrm>
              <a:off x="612" y="2880"/>
              <a:ext cx="839" cy="839"/>
            </a:xfrm>
            <a:prstGeom prst="ellipse">
              <a:avLst/>
            </a:prstGeom>
            <a:gradFill rotWithShape="1">
              <a:gsLst>
                <a:gs pos="0">
                  <a:srgbClr val="F0EA00"/>
                </a:gs>
                <a:gs pos="100000">
                  <a:srgbClr val="AEAA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pic>
          <p:nvPicPr>
            <p:cNvPr id="7184" name="Picture 17" descr="Picture1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2880"/>
              <a:ext cx="616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74834" name="Text Box 18"/>
          <p:cNvSpPr txBox="1">
            <a:spLocks noChangeArrowheads="1"/>
          </p:cNvSpPr>
          <p:nvPr/>
        </p:nvSpPr>
        <p:spPr bwMode="auto">
          <a:xfrm>
            <a:off x="1619672" y="5157192"/>
            <a:ext cx="2304256" cy="64807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prstTxWarp prst="textChevronInverted">
              <a:avLst/>
            </a:prstTxWarp>
            <a:spAutoFit/>
          </a:bodyPr>
          <a:lstStyle/>
          <a:p>
            <a:pPr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Verdana" pitchFamily="34" charset="0"/>
              </a:rPr>
              <a:t>Регулятивные</a:t>
            </a:r>
            <a:endParaRPr lang="en-US" sz="1800" b="1" dirty="0">
              <a:solidFill>
                <a:srgbClr val="000000"/>
              </a:solidFill>
              <a:latin typeface="Verdana" pitchFamily="34" charset="0"/>
            </a:endParaRPr>
          </a:p>
        </p:txBody>
      </p:sp>
      <p:grpSp>
        <p:nvGrpSpPr>
          <p:cNvPr id="7186" name="Group 19"/>
          <p:cNvGrpSpPr>
            <a:grpSpLocks/>
          </p:cNvGrpSpPr>
          <p:nvPr/>
        </p:nvGrpSpPr>
        <p:grpSpPr bwMode="auto">
          <a:xfrm>
            <a:off x="4211638" y="4508500"/>
            <a:ext cx="2808287" cy="1951038"/>
            <a:chOff x="555" y="2823"/>
            <a:chExt cx="973" cy="1065"/>
          </a:xfrm>
        </p:grpSpPr>
        <p:pic>
          <p:nvPicPr>
            <p:cNvPr id="7187" name="Picture 20" descr="Picture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" y="3718"/>
              <a:ext cx="819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8" name="Oval 21"/>
            <p:cNvSpPr>
              <a:spLocks noChangeArrowheads="1"/>
            </p:cNvSpPr>
            <p:nvPr/>
          </p:nvSpPr>
          <p:spPr bwMode="gray">
            <a:xfrm>
              <a:off x="555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rgbClr val="30C230"/>
                </a:gs>
                <a:gs pos="100000">
                  <a:srgbClr val="1B6F1B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189" name="Oval 22"/>
            <p:cNvSpPr>
              <a:spLocks noChangeArrowheads="1"/>
            </p:cNvSpPr>
            <p:nvPr/>
          </p:nvSpPr>
          <p:spPr bwMode="gray">
            <a:xfrm>
              <a:off x="576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rgbClr val="30C230">
                    <a:alpha val="85001"/>
                  </a:srgbClr>
                </a:gs>
                <a:gs pos="100000">
                  <a:srgbClr val="1F7B1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190" name="Oval 23"/>
            <p:cNvSpPr>
              <a:spLocks noChangeArrowheads="1"/>
            </p:cNvSpPr>
            <p:nvPr/>
          </p:nvSpPr>
          <p:spPr bwMode="gray">
            <a:xfrm>
              <a:off x="612" y="2880"/>
              <a:ext cx="839" cy="839"/>
            </a:xfrm>
            <a:prstGeom prst="ellipse">
              <a:avLst/>
            </a:prstGeom>
            <a:gradFill rotWithShape="1">
              <a:gsLst>
                <a:gs pos="0">
                  <a:srgbClr val="30C230"/>
                </a:gs>
                <a:gs pos="100000">
                  <a:srgbClr val="238D23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pic>
          <p:nvPicPr>
            <p:cNvPr id="7191" name="Picture 24" descr="Picture1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2880"/>
              <a:ext cx="616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74841" name="Text Box 25"/>
          <p:cNvSpPr txBox="1">
            <a:spLocks noChangeArrowheads="1"/>
          </p:cNvSpPr>
          <p:nvPr/>
        </p:nvSpPr>
        <p:spPr bwMode="auto">
          <a:xfrm>
            <a:off x="4364801" y="5085184"/>
            <a:ext cx="2525050" cy="792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prstTxWarp prst="textChevronInverted">
              <a:avLst/>
            </a:prstTxWarp>
            <a:spAutoFit/>
          </a:bodyPr>
          <a:lstStyle/>
          <a:p>
            <a:pPr>
              <a:defRPr/>
            </a:pPr>
            <a:r>
              <a:rPr lang="ru-RU" sz="1800" dirty="0" smtClean="0">
                <a:solidFill>
                  <a:schemeClr val="bg1"/>
                </a:solidFill>
                <a:latin typeface="Verdana" pitchFamily="34" charset="0"/>
              </a:rPr>
              <a:t>Познавательные</a:t>
            </a:r>
            <a:r>
              <a:rPr lang="ru-RU" sz="1800" b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endParaRPr lang="en-US" sz="1800" b="1" dirty="0">
              <a:solidFill>
                <a:srgbClr val="000000"/>
              </a:solidFill>
              <a:latin typeface="Verdana" pitchFamily="34" charset="0"/>
            </a:endParaRPr>
          </a:p>
        </p:txBody>
      </p:sp>
      <p:grpSp>
        <p:nvGrpSpPr>
          <p:cNvPr id="7193" name="Group 26"/>
          <p:cNvGrpSpPr>
            <a:grpSpLocks/>
          </p:cNvGrpSpPr>
          <p:nvPr/>
        </p:nvGrpSpPr>
        <p:grpSpPr bwMode="auto">
          <a:xfrm>
            <a:off x="6156325" y="3213100"/>
            <a:ext cx="2663825" cy="1835150"/>
            <a:chOff x="555" y="2823"/>
            <a:chExt cx="973" cy="1065"/>
          </a:xfrm>
        </p:grpSpPr>
        <p:pic>
          <p:nvPicPr>
            <p:cNvPr id="7194" name="Picture 27" descr="Picture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" y="3718"/>
              <a:ext cx="819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95" name="Oval 28"/>
            <p:cNvSpPr>
              <a:spLocks noChangeArrowheads="1"/>
            </p:cNvSpPr>
            <p:nvPr/>
          </p:nvSpPr>
          <p:spPr bwMode="gray">
            <a:xfrm>
              <a:off x="555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rgbClr val="AE50E2"/>
                </a:gs>
                <a:gs pos="100000">
                  <a:srgbClr val="642E81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196" name="Oval 29"/>
            <p:cNvSpPr>
              <a:spLocks noChangeArrowheads="1"/>
            </p:cNvSpPr>
            <p:nvPr/>
          </p:nvSpPr>
          <p:spPr bwMode="gray">
            <a:xfrm>
              <a:off x="576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rgbClr val="AE50E2">
                    <a:alpha val="85001"/>
                  </a:srgbClr>
                </a:gs>
                <a:gs pos="100000">
                  <a:srgbClr val="6F339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7197" name="Oval 30"/>
            <p:cNvSpPr>
              <a:spLocks noChangeArrowheads="1"/>
            </p:cNvSpPr>
            <p:nvPr/>
          </p:nvSpPr>
          <p:spPr bwMode="gray">
            <a:xfrm>
              <a:off x="612" y="2880"/>
              <a:ext cx="839" cy="839"/>
            </a:xfrm>
            <a:prstGeom prst="ellipse">
              <a:avLst/>
            </a:prstGeom>
            <a:gradFill rotWithShape="1">
              <a:gsLst>
                <a:gs pos="0">
                  <a:srgbClr val="AE50E2"/>
                </a:gs>
                <a:gs pos="100000">
                  <a:srgbClr val="7E3AA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pic>
          <p:nvPicPr>
            <p:cNvPr id="7198" name="Picture 31" descr="Picture1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2880"/>
              <a:ext cx="616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74848" name="Text Box 32"/>
          <p:cNvSpPr txBox="1">
            <a:spLocks noChangeArrowheads="1"/>
          </p:cNvSpPr>
          <p:nvPr/>
        </p:nvSpPr>
        <p:spPr bwMode="auto">
          <a:xfrm>
            <a:off x="6228184" y="3789040"/>
            <a:ext cx="2520280" cy="72008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prstTxWarp prst="textChevronInverted">
              <a:avLst/>
            </a:prstTxWarp>
            <a:spAutoFit/>
          </a:bodyPr>
          <a:lstStyle/>
          <a:p>
            <a:pPr>
              <a:defRPr/>
            </a:pPr>
            <a:r>
              <a:rPr lang="ru-RU" sz="1800" b="1" dirty="0" smtClean="0">
                <a:solidFill>
                  <a:schemeClr val="bg1"/>
                </a:solidFill>
                <a:latin typeface="Verdana" pitchFamily="34" charset="0"/>
              </a:rPr>
              <a:t>Коммуникативные </a:t>
            </a:r>
            <a:endParaRPr lang="en-US" sz="1800" b="1" dirty="0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7201" name="Picture 7" descr="logo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2376" y="339725"/>
            <a:ext cx="230791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2128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7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7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7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7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748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74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74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74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74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4820" grpId="0" animBg="1"/>
      <p:bldP spid="674827" grpId="0"/>
      <p:bldP spid="674834" grpId="0"/>
      <p:bldP spid="674841" grpId="0"/>
      <p:bldP spid="6748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2636838"/>
            <a:ext cx="7920037" cy="3600450"/>
          </a:xfrm>
        </p:spPr>
        <p:txBody>
          <a:bodyPr/>
          <a:lstStyle/>
          <a:p>
            <a:pPr marL="446088" indent="-446088"/>
            <a:r>
              <a:rPr lang="ru-RU" sz="4400" b="1" dirty="0">
                <a:solidFill>
                  <a:srgbClr val="3333FF"/>
                </a:solidFill>
              </a:rPr>
              <a:t>внутренняя позиция;</a:t>
            </a:r>
          </a:p>
          <a:p>
            <a:pPr marL="446088" indent="-446088"/>
            <a:r>
              <a:rPr lang="ru-RU" sz="4400" b="1" dirty="0">
                <a:solidFill>
                  <a:srgbClr val="3333FF"/>
                </a:solidFill>
              </a:rPr>
              <a:t>мотивация;</a:t>
            </a:r>
          </a:p>
          <a:p>
            <a:pPr marL="446088" indent="-446088"/>
            <a:r>
              <a:rPr lang="ru-RU" sz="4400" b="1" dirty="0">
                <a:solidFill>
                  <a:srgbClr val="3333FF"/>
                </a:solidFill>
              </a:rPr>
              <a:t>нравственно-этическая оценка.</a:t>
            </a:r>
            <a:r>
              <a:rPr lang="ru-RU" sz="4400" dirty="0"/>
              <a:t> </a:t>
            </a:r>
          </a:p>
        </p:txBody>
      </p:sp>
      <p:pic>
        <p:nvPicPr>
          <p:cNvPr id="8227" name="Picture 7" descr="logo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0347" y="677312"/>
            <a:ext cx="2448272" cy="728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30" name="Group 5"/>
          <p:cNvGrpSpPr>
            <a:grpSpLocks/>
          </p:cNvGrpSpPr>
          <p:nvPr/>
        </p:nvGrpSpPr>
        <p:grpSpPr bwMode="auto">
          <a:xfrm>
            <a:off x="250825" y="333375"/>
            <a:ext cx="5473700" cy="2318287"/>
            <a:chOff x="555" y="2823"/>
            <a:chExt cx="973" cy="1065"/>
          </a:xfrm>
        </p:grpSpPr>
        <p:pic>
          <p:nvPicPr>
            <p:cNvPr id="8231" name="Picture 6" descr="Picture2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" y="3718"/>
              <a:ext cx="819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32" name="Oval 7"/>
            <p:cNvSpPr>
              <a:spLocks noChangeArrowheads="1"/>
            </p:cNvSpPr>
            <p:nvPr/>
          </p:nvSpPr>
          <p:spPr bwMode="gray">
            <a:xfrm>
              <a:off x="555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925800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8233" name="Oval 8"/>
            <p:cNvSpPr>
              <a:spLocks noChangeArrowheads="1"/>
            </p:cNvSpPr>
            <p:nvPr/>
          </p:nvSpPr>
          <p:spPr bwMode="gray">
            <a:xfrm>
              <a:off x="576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alpha val="85001"/>
                  </a:srgbClr>
                </a:gs>
                <a:gs pos="100000">
                  <a:srgbClr val="A261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8234" name="Oval 9"/>
            <p:cNvSpPr>
              <a:spLocks noChangeArrowheads="1"/>
            </p:cNvSpPr>
            <p:nvPr/>
          </p:nvSpPr>
          <p:spPr bwMode="gray">
            <a:xfrm>
              <a:off x="612" y="2880"/>
              <a:ext cx="839" cy="839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B96F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pic>
          <p:nvPicPr>
            <p:cNvPr id="8235" name="Picture 10" descr="Picture1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2880"/>
              <a:ext cx="616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236" name="Rectangle 44"/>
          <p:cNvSpPr>
            <a:spLocks noChangeArrowheads="1"/>
          </p:cNvSpPr>
          <p:nvPr/>
        </p:nvSpPr>
        <p:spPr bwMode="auto">
          <a:xfrm>
            <a:off x="755650" y="1196975"/>
            <a:ext cx="46085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FF3300"/>
                </a:solidFill>
              </a:rPr>
              <a:t>Личностные  УУД</a:t>
            </a:r>
          </a:p>
        </p:txBody>
      </p:sp>
    </p:spTree>
    <p:extLst>
      <p:ext uri="{BB962C8B-B14F-4D97-AF65-F5344CB8AC3E}">
        <p14:creationId xmlns:p14="http://schemas.microsoft.com/office/powerpoint/2010/main" xmlns="" val="388959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7196" y="125632"/>
            <a:ext cx="8229600" cy="12192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Семья\Desktop\DSC0629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3756" y="125632"/>
            <a:ext cx="2280252" cy="1710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емья\Desktop\DSC0628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11" y="143633"/>
            <a:ext cx="2256249" cy="169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Семья\Desktop\DSC0629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5631"/>
            <a:ext cx="2280253" cy="1710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Семья\Desktop\DSC0629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20469"/>
            <a:ext cx="2280253" cy="1710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DCIM\100CASIO\CIMG271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48" y="1835821"/>
            <a:ext cx="4812537" cy="360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:\DCIM\100CASIO\CIMG2709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69965" y="3112081"/>
            <a:ext cx="4974035" cy="373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F:\DCIM\100CASIO\CIMG2713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8266" y="1820428"/>
            <a:ext cx="6696238" cy="5022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566" y="2061160"/>
            <a:ext cx="6291263" cy="471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 descr="F:\DCIM\100CASIO\CIMG2700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69965" y="3106254"/>
            <a:ext cx="4932040" cy="3699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1690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861778"/>
            <a:ext cx="3538736" cy="123422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" name="Рисунок 10" descr="G:\DCIM\100CASIO\CIMG2743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088" y="188640"/>
            <a:ext cx="3980657" cy="2990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4" descr="F:\DCIM\100CASIO\CIMG269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3978" y="188640"/>
            <a:ext cx="412845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F:\Исакиевское озеро\DSC0109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1" y="3432656"/>
            <a:ext cx="432048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F:\Исакиевское озеро\DSC0107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7604" y="3428999"/>
            <a:ext cx="4139952" cy="310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F:\DCIM\100CASIO\CIMG2699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944" y="318310"/>
            <a:ext cx="8304923" cy="6228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372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1858</TotalTime>
  <Words>1207</Words>
  <Application>Microsoft Office PowerPoint</Application>
  <PresentationFormat>Экран (4:3)</PresentationFormat>
  <Paragraphs>129</Paragraphs>
  <Slides>20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Бумажная</vt:lpstr>
      <vt:lpstr>Великая цель образования – это не знания,  а действия.    Герберт Спенсер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Действия  постановки  и  решение  проблем</vt:lpstr>
      <vt:lpstr>Слайд 17</vt:lpstr>
      <vt:lpstr>Слайд 18</vt:lpstr>
      <vt:lpstr>Заключение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154</cp:revision>
  <dcterms:created xsi:type="dcterms:W3CDTF">2010-02-09T20:20:17Z</dcterms:created>
  <dcterms:modified xsi:type="dcterms:W3CDTF">2012-04-18T07:43:05Z</dcterms:modified>
</cp:coreProperties>
</file>